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8"/>
  </p:notesMasterIdLst>
  <p:handoutMasterIdLst>
    <p:handoutMasterId r:id="rId29"/>
  </p:handoutMasterIdLst>
  <p:sldIdLst>
    <p:sldId id="257" r:id="rId2"/>
    <p:sldId id="369" r:id="rId3"/>
    <p:sldId id="362" r:id="rId4"/>
    <p:sldId id="370" r:id="rId5"/>
    <p:sldId id="361" r:id="rId6"/>
    <p:sldId id="346" r:id="rId7"/>
    <p:sldId id="367" r:id="rId8"/>
    <p:sldId id="364" r:id="rId9"/>
    <p:sldId id="365" r:id="rId10"/>
    <p:sldId id="368" r:id="rId11"/>
    <p:sldId id="366" r:id="rId12"/>
    <p:sldId id="262" r:id="rId13"/>
    <p:sldId id="263" r:id="rId14"/>
    <p:sldId id="265" r:id="rId15"/>
    <p:sldId id="329" r:id="rId16"/>
    <p:sldId id="344" r:id="rId17"/>
    <p:sldId id="266" r:id="rId18"/>
    <p:sldId id="326" r:id="rId19"/>
    <p:sldId id="270" r:id="rId20"/>
    <p:sldId id="271" r:id="rId21"/>
    <p:sldId id="348" r:id="rId22"/>
    <p:sldId id="349" r:id="rId23"/>
    <p:sldId id="372" r:id="rId24"/>
    <p:sldId id="332" r:id="rId25"/>
    <p:sldId id="357" r:id="rId26"/>
    <p:sldId id="371" r:id="rId27"/>
  </p:sldIdLst>
  <p:sldSz cx="9144000" cy="6858000" type="screen4x3"/>
  <p:notesSz cx="6794500" cy="9931400"/>
  <p:defaultTextStyle>
    <a:defPPr>
      <a:defRPr lang="en-GB"/>
    </a:defPPr>
    <a:lvl1pPr algn="ctr" rtl="0" fontAlgn="base">
      <a:spcBef>
        <a:spcPct val="0"/>
      </a:spcBef>
      <a:spcAft>
        <a:spcPct val="0"/>
      </a:spcAft>
      <a:defRPr sz="3200" u="sng" kern="1200">
        <a:solidFill>
          <a:schemeClr val="tx1"/>
        </a:solidFill>
        <a:latin typeface="Garamond" panose="02020404030301010803" pitchFamily="18" charset="0"/>
        <a:ea typeface="+mn-ea"/>
        <a:cs typeface="+mn-cs"/>
      </a:defRPr>
    </a:lvl1pPr>
    <a:lvl2pPr marL="457200" algn="ctr" rtl="0" fontAlgn="base">
      <a:spcBef>
        <a:spcPct val="0"/>
      </a:spcBef>
      <a:spcAft>
        <a:spcPct val="0"/>
      </a:spcAft>
      <a:defRPr sz="3200" u="sng" kern="1200">
        <a:solidFill>
          <a:schemeClr val="tx1"/>
        </a:solidFill>
        <a:latin typeface="Garamond" panose="02020404030301010803" pitchFamily="18" charset="0"/>
        <a:ea typeface="+mn-ea"/>
        <a:cs typeface="+mn-cs"/>
      </a:defRPr>
    </a:lvl2pPr>
    <a:lvl3pPr marL="914400" algn="ctr" rtl="0" fontAlgn="base">
      <a:spcBef>
        <a:spcPct val="0"/>
      </a:spcBef>
      <a:spcAft>
        <a:spcPct val="0"/>
      </a:spcAft>
      <a:defRPr sz="3200" u="sng" kern="1200">
        <a:solidFill>
          <a:schemeClr val="tx1"/>
        </a:solidFill>
        <a:latin typeface="Garamond" panose="02020404030301010803" pitchFamily="18" charset="0"/>
        <a:ea typeface="+mn-ea"/>
        <a:cs typeface="+mn-cs"/>
      </a:defRPr>
    </a:lvl3pPr>
    <a:lvl4pPr marL="1371600" algn="ctr" rtl="0" fontAlgn="base">
      <a:spcBef>
        <a:spcPct val="0"/>
      </a:spcBef>
      <a:spcAft>
        <a:spcPct val="0"/>
      </a:spcAft>
      <a:defRPr sz="3200" u="sng" kern="1200">
        <a:solidFill>
          <a:schemeClr val="tx1"/>
        </a:solidFill>
        <a:latin typeface="Garamond" panose="02020404030301010803" pitchFamily="18" charset="0"/>
        <a:ea typeface="+mn-ea"/>
        <a:cs typeface="+mn-cs"/>
      </a:defRPr>
    </a:lvl4pPr>
    <a:lvl5pPr marL="1828800" algn="ctr" rtl="0" fontAlgn="base">
      <a:spcBef>
        <a:spcPct val="0"/>
      </a:spcBef>
      <a:spcAft>
        <a:spcPct val="0"/>
      </a:spcAft>
      <a:defRPr sz="3200" u="sng" kern="1200">
        <a:solidFill>
          <a:schemeClr val="tx1"/>
        </a:solidFill>
        <a:latin typeface="Garamond" panose="02020404030301010803" pitchFamily="18" charset="0"/>
        <a:ea typeface="+mn-ea"/>
        <a:cs typeface="+mn-cs"/>
      </a:defRPr>
    </a:lvl5pPr>
    <a:lvl6pPr marL="2286000" algn="l" defTabSz="914400" rtl="0" eaLnBrk="1" latinLnBrk="0" hangingPunct="1">
      <a:defRPr sz="3200" u="sng" kern="1200">
        <a:solidFill>
          <a:schemeClr val="tx1"/>
        </a:solidFill>
        <a:latin typeface="Garamond" panose="02020404030301010803" pitchFamily="18" charset="0"/>
        <a:ea typeface="+mn-ea"/>
        <a:cs typeface="+mn-cs"/>
      </a:defRPr>
    </a:lvl6pPr>
    <a:lvl7pPr marL="2743200" algn="l" defTabSz="914400" rtl="0" eaLnBrk="1" latinLnBrk="0" hangingPunct="1">
      <a:defRPr sz="3200" u="sng" kern="1200">
        <a:solidFill>
          <a:schemeClr val="tx1"/>
        </a:solidFill>
        <a:latin typeface="Garamond" panose="02020404030301010803" pitchFamily="18" charset="0"/>
        <a:ea typeface="+mn-ea"/>
        <a:cs typeface="+mn-cs"/>
      </a:defRPr>
    </a:lvl7pPr>
    <a:lvl8pPr marL="3200400" algn="l" defTabSz="914400" rtl="0" eaLnBrk="1" latinLnBrk="0" hangingPunct="1">
      <a:defRPr sz="3200" u="sng" kern="1200">
        <a:solidFill>
          <a:schemeClr val="tx1"/>
        </a:solidFill>
        <a:latin typeface="Garamond" panose="02020404030301010803" pitchFamily="18" charset="0"/>
        <a:ea typeface="+mn-ea"/>
        <a:cs typeface="+mn-cs"/>
      </a:defRPr>
    </a:lvl8pPr>
    <a:lvl9pPr marL="3657600" algn="l" defTabSz="914400" rtl="0" eaLnBrk="1" latinLnBrk="0" hangingPunct="1">
      <a:defRPr sz="3200" u="sng"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80790" autoAdjust="0"/>
  </p:normalViewPr>
  <p:slideViewPr>
    <p:cSldViewPr>
      <p:cViewPr varScale="1">
        <p:scale>
          <a:sx n="72" d="100"/>
          <a:sy n="72" d="100"/>
        </p:scale>
        <p:origin x="1896"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86" y="20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u="none">
                <a:effectLst/>
                <a:latin typeface="Arial" charset="0"/>
              </a:defRPr>
            </a:lvl1pPr>
          </a:lstStyle>
          <a:p>
            <a:pPr>
              <a:defRPr/>
            </a:pPr>
            <a:endParaRPr lang="en-GB"/>
          </a:p>
        </p:txBody>
      </p:sp>
      <p:sp>
        <p:nvSpPr>
          <p:cNvPr id="104451" name="Rectangle 3"/>
          <p:cNvSpPr>
            <a:spLocks noGrp="1" noChangeArrowheads="1"/>
          </p:cNvSpPr>
          <p:nvPr>
            <p:ph type="dt" sz="quarter" idx="1"/>
          </p:nvPr>
        </p:nvSpPr>
        <p:spPr bwMode="auto">
          <a:xfrm>
            <a:off x="384810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u="none">
                <a:effectLst/>
                <a:latin typeface="Arial" charset="0"/>
              </a:defRPr>
            </a:lvl1pPr>
          </a:lstStyle>
          <a:p>
            <a:pPr>
              <a:defRPr/>
            </a:pPr>
            <a:endParaRPr lang="en-GB"/>
          </a:p>
        </p:txBody>
      </p:sp>
      <p:sp>
        <p:nvSpPr>
          <p:cNvPr id="104452" name="Rectangle 4"/>
          <p:cNvSpPr>
            <a:spLocks noGrp="1" noChangeArrowheads="1"/>
          </p:cNvSpPr>
          <p:nvPr>
            <p:ph type="ftr" sz="quarter" idx="2"/>
          </p:nvPr>
        </p:nvSpPr>
        <p:spPr bwMode="auto">
          <a:xfrm>
            <a:off x="0" y="9432925"/>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u="none">
                <a:effectLst/>
                <a:latin typeface="Arial" charset="0"/>
              </a:defRPr>
            </a:lvl1pPr>
          </a:lstStyle>
          <a:p>
            <a:pPr>
              <a:defRPr/>
            </a:pPr>
            <a:endParaRPr lang="en-GB"/>
          </a:p>
        </p:txBody>
      </p:sp>
      <p:sp>
        <p:nvSpPr>
          <p:cNvPr id="104453" name="Rectangle 5"/>
          <p:cNvSpPr>
            <a:spLocks noGrp="1" noChangeArrowheads="1"/>
          </p:cNvSpPr>
          <p:nvPr>
            <p:ph type="sldNum" sz="quarter" idx="3"/>
          </p:nvPr>
        </p:nvSpPr>
        <p:spPr bwMode="auto">
          <a:xfrm>
            <a:off x="3848100" y="9432925"/>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u="none">
                <a:latin typeface="Arial" panose="020B0604020202020204" pitchFamily="34" charset="0"/>
              </a:defRPr>
            </a:lvl1pPr>
          </a:lstStyle>
          <a:p>
            <a:fld id="{0CCF11FB-3FAC-4309-8A8E-87AA748B79DC}" type="slidenum">
              <a:rPr lang="en-GB" altLang="ru-RU"/>
              <a:pPr/>
              <a:t>‹#›</a:t>
            </a:fld>
            <a:endParaRPr lang="en-GB" altLang="ru-RU"/>
          </a:p>
        </p:txBody>
      </p:sp>
    </p:spTree>
    <p:extLst>
      <p:ext uri="{BB962C8B-B14F-4D97-AF65-F5344CB8AC3E}">
        <p14:creationId xmlns:p14="http://schemas.microsoft.com/office/powerpoint/2010/main" val="83257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u="none">
                <a:effectLst/>
                <a:latin typeface="Arial" charset="0"/>
              </a:defRPr>
            </a:lvl1pPr>
          </a:lstStyle>
          <a:p>
            <a:pPr>
              <a:defRPr/>
            </a:pPr>
            <a:endParaRPr lang="en-GB"/>
          </a:p>
        </p:txBody>
      </p:sp>
      <p:sp>
        <p:nvSpPr>
          <p:cNvPr id="10243" name="Rectangle 3"/>
          <p:cNvSpPr>
            <a:spLocks noGrp="1" noChangeArrowheads="1"/>
          </p:cNvSpPr>
          <p:nvPr>
            <p:ph type="dt" idx="1"/>
          </p:nvPr>
        </p:nvSpPr>
        <p:spPr bwMode="auto">
          <a:xfrm>
            <a:off x="384810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u="none">
                <a:effectLst/>
                <a:latin typeface="Arial" charset="0"/>
              </a:defRPr>
            </a:lvl1pPr>
          </a:lstStyle>
          <a:p>
            <a:pPr>
              <a:defRPr/>
            </a:pPr>
            <a:endParaRPr lang="en-GB"/>
          </a:p>
        </p:txBody>
      </p:sp>
      <p:sp>
        <p:nvSpPr>
          <p:cNvPr id="2867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79450" y="4718050"/>
            <a:ext cx="5435600"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9432925"/>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u="none">
                <a:effectLst/>
                <a:latin typeface="Arial" charset="0"/>
              </a:defRPr>
            </a:lvl1pPr>
          </a:lstStyle>
          <a:p>
            <a:pPr>
              <a:defRPr/>
            </a:pPr>
            <a:endParaRPr lang="en-GB"/>
          </a:p>
        </p:txBody>
      </p:sp>
      <p:sp>
        <p:nvSpPr>
          <p:cNvPr id="10247" name="Rectangle 7"/>
          <p:cNvSpPr>
            <a:spLocks noGrp="1" noChangeArrowheads="1"/>
          </p:cNvSpPr>
          <p:nvPr>
            <p:ph type="sldNum" sz="quarter" idx="5"/>
          </p:nvPr>
        </p:nvSpPr>
        <p:spPr bwMode="auto">
          <a:xfrm>
            <a:off x="3848100" y="9432925"/>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u="none">
                <a:latin typeface="Arial" panose="020B0604020202020204" pitchFamily="34" charset="0"/>
              </a:defRPr>
            </a:lvl1pPr>
          </a:lstStyle>
          <a:p>
            <a:fld id="{60A9B37A-FD58-426F-8DF5-0FFE40D05605}" type="slidenum">
              <a:rPr lang="en-GB" altLang="ru-RU"/>
              <a:pPr/>
              <a:t>‹#›</a:t>
            </a:fld>
            <a:endParaRPr lang="en-GB" altLang="ru-RU"/>
          </a:p>
        </p:txBody>
      </p:sp>
    </p:spTree>
    <p:extLst>
      <p:ext uri="{BB962C8B-B14F-4D97-AF65-F5344CB8AC3E}">
        <p14:creationId xmlns:p14="http://schemas.microsoft.com/office/powerpoint/2010/main" val="1693023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FCB19C03-DFDE-4780-BB82-5ED19EEBEFFF}" type="slidenum">
              <a:rPr lang="en-GB" altLang="ru-RU" sz="1200" u="none">
                <a:latin typeface="Arial" panose="020B0604020202020204" pitchFamily="34" charset="0"/>
              </a:rPr>
              <a:pPr eaLnBrk="1" hangingPunct="1"/>
              <a:t>1</a:t>
            </a:fld>
            <a:endParaRPr lang="en-GB" altLang="ru-RU" sz="1200" u="none">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dirty="0" smtClean="0">
                <a:latin typeface="Arial" panose="020B0604020202020204" pitchFamily="34" charset="0"/>
              </a:rPr>
              <a:t>Цель данной сессии – представить очень интересный, относительно новый подход к улучшению качества ухода в родильных учреждениях. Этот подход использует женщин, которые чуть не умерли во время беременности, в качестве фокусной точки для стимулирования улучшений. Он включает мульти-профессиональные обсуждения</a:t>
            </a:r>
          </a:p>
        </p:txBody>
      </p:sp>
    </p:spTree>
    <p:extLst>
      <p:ext uri="{BB962C8B-B14F-4D97-AF65-F5344CB8AC3E}">
        <p14:creationId xmlns:p14="http://schemas.microsoft.com/office/powerpoint/2010/main" val="409842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16ADD073-955F-4246-AB2F-EAC90A9CF5D1}" type="slidenum">
              <a:rPr lang="en-GB" altLang="ru-RU" sz="1200" u="none">
                <a:latin typeface="Arial" panose="020B0604020202020204" pitchFamily="34" charset="0"/>
              </a:rPr>
              <a:pPr eaLnBrk="1" hangingPunct="1"/>
              <a:t>17</a:t>
            </a:fld>
            <a:endParaRPr lang="en-GB" altLang="ru-RU" sz="1200" u="none">
              <a:latin typeface="Arial" panose="020B060402020202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ru-RU" smtClean="0">
              <a:latin typeface="Arial" panose="020B0604020202020204" pitchFamily="34" charset="0"/>
            </a:endParaRPr>
          </a:p>
        </p:txBody>
      </p:sp>
    </p:spTree>
    <p:extLst>
      <p:ext uri="{BB962C8B-B14F-4D97-AF65-F5344CB8AC3E}">
        <p14:creationId xmlns:p14="http://schemas.microsoft.com/office/powerpoint/2010/main" val="3578019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C06068F7-7A0C-4048-B5F0-F074893B845C}" type="slidenum">
              <a:rPr lang="en-GB" altLang="ru-RU" sz="1200" u="none">
                <a:latin typeface="Arial" panose="020B0604020202020204" pitchFamily="34" charset="0"/>
              </a:rPr>
              <a:pPr eaLnBrk="1" hangingPunct="1"/>
              <a:t>19</a:t>
            </a:fld>
            <a:endParaRPr lang="en-GB" altLang="ru-RU" sz="1200" u="none">
              <a:latin typeface="Arial" panose="020B0604020202020204"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smtClean="0">
                <a:latin typeface="Arial" panose="020B0604020202020204" pitchFamily="34" charset="0"/>
              </a:rPr>
              <a:t>Нашим первоочерёдным заданием было дать определение критическим случаям, поскольку не существует стандартизованного международного определения. Было выдвинуто два подхода, которые состояли в классификации критических случаев либо по отказу органа, либо по наиболее серьёзным осложнениям осложнениям. Подход по отказу органа становится всё более популярным, кроме мест с очень бедными условиями.</a:t>
            </a:r>
          </a:p>
        </p:txBody>
      </p:sp>
    </p:spTree>
    <p:extLst>
      <p:ext uri="{BB962C8B-B14F-4D97-AF65-F5344CB8AC3E}">
        <p14:creationId xmlns:p14="http://schemas.microsoft.com/office/powerpoint/2010/main" val="4263886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719B2950-B6D5-42E3-933A-7502D746FC04}" type="slidenum">
              <a:rPr lang="en-GB" altLang="ru-RU" sz="1200" u="none">
                <a:latin typeface="Arial" panose="020B0604020202020204" pitchFamily="34" charset="0"/>
              </a:rPr>
              <a:pPr eaLnBrk="1" hangingPunct="1"/>
              <a:t>20</a:t>
            </a:fld>
            <a:endParaRPr lang="en-GB" altLang="ru-RU" sz="1200" u="none">
              <a:latin typeface="Arial" panose="020B0604020202020204"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smtClean="0">
                <a:latin typeface="Arial" panose="020B0604020202020204" pitchFamily="34" charset="0"/>
              </a:rPr>
              <a:t>Нужно разработать другие критерии серьёзности, и здесь опять-таки существует два подхода: использовать управленческие или клинические критерии</a:t>
            </a:r>
          </a:p>
        </p:txBody>
      </p:sp>
    </p:spTree>
    <p:extLst>
      <p:ext uri="{BB962C8B-B14F-4D97-AF65-F5344CB8AC3E}">
        <p14:creationId xmlns:p14="http://schemas.microsoft.com/office/powerpoint/2010/main" val="360917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7BC56CE9-5AB5-428E-A147-A1A77350AC8B}" type="slidenum">
              <a:rPr lang="en-GB" altLang="ru-RU" sz="1200" u="none">
                <a:latin typeface="Arial" panose="020B0604020202020204" pitchFamily="34" charset="0"/>
              </a:rPr>
              <a:pPr eaLnBrk="1" hangingPunct="1"/>
              <a:t>22</a:t>
            </a:fld>
            <a:endParaRPr lang="en-GB" altLang="ru-RU" sz="1200" u="none">
              <a:latin typeface="Arial" panose="020B0604020202020204"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dirty="0" smtClean="0">
                <a:latin typeface="Arial" panose="020B0604020202020204" pitchFamily="34" charset="0"/>
              </a:rPr>
              <a:t>Подход</a:t>
            </a:r>
            <a:r>
              <a:rPr lang="en-GB" altLang="ru-RU" dirty="0" smtClean="0">
                <a:latin typeface="Arial" panose="020B0604020202020204" pitchFamily="34" charset="0"/>
              </a:rPr>
              <a:t> </a:t>
            </a:r>
            <a:r>
              <a:rPr lang="ru-RU" altLang="ru-RU" dirty="0" smtClean="0">
                <a:latin typeface="Arial" panose="020B0604020202020204" pitchFamily="34" charset="0"/>
              </a:rPr>
              <a:t>от места отправления до места прибытия – это хронологический подход идентификации областей недостатков или положительных практик. Он руководствуется вопросом </a:t>
            </a:r>
            <a:r>
              <a:rPr lang="en-US" altLang="ru-RU" dirty="0" smtClean="0">
                <a:latin typeface="Arial" panose="020B0604020202020204" pitchFamily="34" charset="0"/>
              </a:rPr>
              <a:t>“</a:t>
            </a:r>
            <a:r>
              <a:rPr lang="ru-RU" altLang="ru-RU" dirty="0" smtClean="0">
                <a:latin typeface="Arial" panose="020B0604020202020204" pitchFamily="34" charset="0"/>
              </a:rPr>
              <a:t>что произошло потом?</a:t>
            </a:r>
            <a:r>
              <a:rPr lang="en-US" altLang="ru-RU" dirty="0" smtClean="0">
                <a:latin typeface="Arial" panose="020B0604020202020204" pitchFamily="34" charset="0"/>
              </a:rPr>
              <a:t>”</a:t>
            </a:r>
            <a:endParaRPr lang="ru-RU" altLang="ru-RU" dirty="0" smtClean="0">
              <a:latin typeface="Arial" panose="020B0604020202020204" pitchFamily="34" charset="0"/>
            </a:endParaRPr>
          </a:p>
          <a:p>
            <a:pPr eaLnBrk="1" hangingPunct="1"/>
            <a:r>
              <a:rPr lang="ru-RU" altLang="ru-RU" dirty="0" smtClean="0">
                <a:latin typeface="Arial" panose="020B0604020202020204" pitchFamily="34" charset="0"/>
              </a:rPr>
              <a:t>Мы также использовали подход </a:t>
            </a:r>
            <a:r>
              <a:rPr lang="en-US" altLang="ru-RU" dirty="0" smtClean="0">
                <a:latin typeface="Arial" panose="020B0604020202020204" pitchFamily="34" charset="0"/>
              </a:rPr>
              <a:t>“</a:t>
            </a:r>
            <a:r>
              <a:rPr lang="ru-RU" altLang="ru-RU" dirty="0" smtClean="0">
                <a:latin typeface="Arial" panose="020B0604020202020204" pitchFamily="34" charset="0"/>
              </a:rPr>
              <a:t>Почему, но почему?</a:t>
            </a:r>
            <a:r>
              <a:rPr lang="en-US" altLang="ru-RU" dirty="0" smtClean="0">
                <a:latin typeface="Arial" panose="020B0604020202020204" pitchFamily="34" charset="0"/>
              </a:rPr>
              <a:t>”</a:t>
            </a:r>
            <a:r>
              <a:rPr lang="ru-RU" altLang="ru-RU" dirty="0" smtClean="0">
                <a:latin typeface="Arial" panose="020B0604020202020204" pitchFamily="34" charset="0"/>
              </a:rPr>
              <a:t> для выяснения причин этих проблем.</a:t>
            </a:r>
            <a:endParaRPr lang="en-GB" altLang="ru-RU" dirty="0" smtClean="0">
              <a:latin typeface="Arial" panose="020B0604020202020204" pitchFamily="34" charset="0"/>
            </a:endParaRPr>
          </a:p>
          <a:p>
            <a:pPr eaLnBrk="1" hangingPunct="1"/>
            <a:r>
              <a:rPr lang="ru-RU" altLang="ru-RU" dirty="0" smtClean="0">
                <a:latin typeface="Arial" panose="020B0604020202020204" pitchFamily="34" charset="0"/>
              </a:rPr>
              <a:t>Мы сможем найти решения только тогда, когда будем знать причины.</a:t>
            </a:r>
            <a:endParaRPr lang="en-GB" altLang="ru-RU" dirty="0" smtClean="0">
              <a:latin typeface="Arial" panose="020B0604020202020204" pitchFamily="34" charset="0"/>
            </a:endParaRPr>
          </a:p>
          <a:p>
            <a:pPr eaLnBrk="1" hangingPunct="1"/>
            <a:r>
              <a:rPr lang="ru-RU" altLang="ru-RU" dirty="0" smtClean="0">
                <a:latin typeface="Arial" panose="020B0604020202020204" pitchFamily="34" charset="0"/>
              </a:rPr>
              <a:t>Если мы этого не сделаем, будет очень легко просить новое оборудование, в то время, как причина может состоять в проблеме управления ресурсами и системной проблеме</a:t>
            </a:r>
            <a:endParaRPr lang="en-GB" altLang="ru-RU" dirty="0" smtClean="0">
              <a:latin typeface="Arial" panose="020B0604020202020204" pitchFamily="34" charset="0"/>
            </a:endParaRPr>
          </a:p>
        </p:txBody>
      </p:sp>
    </p:spTree>
    <p:extLst>
      <p:ext uri="{BB962C8B-B14F-4D97-AF65-F5344CB8AC3E}">
        <p14:creationId xmlns:p14="http://schemas.microsoft.com/office/powerpoint/2010/main" val="1223876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0A9B37A-FD58-426F-8DF5-0FFE40D05605}" type="slidenum">
              <a:rPr lang="en-GB" altLang="ru-RU" smtClean="0"/>
              <a:pPr/>
              <a:t>23</a:t>
            </a:fld>
            <a:endParaRPr lang="en-GB" altLang="ru-RU"/>
          </a:p>
        </p:txBody>
      </p:sp>
    </p:spTree>
    <p:extLst>
      <p:ext uri="{BB962C8B-B14F-4D97-AF65-F5344CB8AC3E}">
        <p14:creationId xmlns:p14="http://schemas.microsoft.com/office/powerpoint/2010/main" val="683693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7D6BA2C6-B1B5-4A0B-BD0D-5B620D510BCC}" type="slidenum">
              <a:rPr lang="en-GB" altLang="ru-RU" sz="1200" u="none">
                <a:latin typeface="Arial" panose="020B0604020202020204" pitchFamily="34" charset="0"/>
              </a:rPr>
              <a:pPr eaLnBrk="1" hangingPunct="1"/>
              <a:t>24</a:t>
            </a:fld>
            <a:endParaRPr lang="en-GB" altLang="ru-RU" sz="1200" u="none">
              <a:latin typeface="Arial" panose="020B0604020202020204"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ru-RU" smtClean="0">
              <a:latin typeface="Arial" panose="020B0604020202020204" pitchFamily="34" charset="0"/>
            </a:endParaRPr>
          </a:p>
        </p:txBody>
      </p:sp>
    </p:spTree>
    <p:extLst>
      <p:ext uri="{BB962C8B-B14F-4D97-AF65-F5344CB8AC3E}">
        <p14:creationId xmlns:p14="http://schemas.microsoft.com/office/powerpoint/2010/main" val="3956853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Образ слайда 1"/>
          <p:cNvSpPr>
            <a:spLocks noGrp="1" noRot="1" noChangeAspect="1" noTextEdit="1"/>
          </p:cNvSpPr>
          <p:nvPr>
            <p:ph type="sldImg"/>
          </p:nvPr>
        </p:nvSpPr>
        <p:spPr>
          <a:ln/>
        </p:spPr>
      </p:sp>
      <p:sp>
        <p:nvSpPr>
          <p:cNvPr id="4403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latin typeface="Arial" panose="020B0604020202020204" pitchFamily="34" charset="0"/>
            </a:endParaRPr>
          </a:p>
        </p:txBody>
      </p:sp>
      <p:sp>
        <p:nvSpPr>
          <p:cNvPr id="44036"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C73EA18C-8B65-4478-80CD-6BDF9E471A0B}" type="slidenum">
              <a:rPr lang="en-GB" altLang="ru-RU" sz="1200" u="none">
                <a:latin typeface="Arial" panose="020B0604020202020204" pitchFamily="34" charset="0"/>
              </a:rPr>
              <a:pPr eaLnBrk="1" hangingPunct="1"/>
              <a:t>25</a:t>
            </a:fld>
            <a:endParaRPr lang="en-GB" altLang="ru-RU" sz="1200" u="none">
              <a:latin typeface="Arial" panose="020B0604020202020204" pitchFamily="34" charset="0"/>
            </a:endParaRPr>
          </a:p>
        </p:txBody>
      </p:sp>
    </p:spTree>
    <p:extLst>
      <p:ext uri="{BB962C8B-B14F-4D97-AF65-F5344CB8AC3E}">
        <p14:creationId xmlns:p14="http://schemas.microsoft.com/office/powerpoint/2010/main" val="655906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7BACFEA1-ACDC-4353-8B0B-33331B9BB098}" type="slidenum">
              <a:rPr lang="en-GB" altLang="ru-RU" sz="1200" u="none">
                <a:latin typeface="Arial" panose="020B0604020202020204" pitchFamily="34" charset="0"/>
              </a:rPr>
              <a:pPr eaLnBrk="1" hangingPunct="1"/>
              <a:t>26</a:t>
            </a:fld>
            <a:endParaRPr lang="en-GB" altLang="ru-RU" sz="1200" u="none">
              <a:latin typeface="Arial" panose="020B0604020202020204"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dirty="0" smtClean="0">
              <a:latin typeface="Arial" panose="020B0604020202020204" pitchFamily="34" charset="0"/>
            </a:endParaRPr>
          </a:p>
        </p:txBody>
      </p:sp>
    </p:spTree>
    <p:extLst>
      <p:ext uri="{BB962C8B-B14F-4D97-AF65-F5344CB8AC3E}">
        <p14:creationId xmlns:p14="http://schemas.microsoft.com/office/powerpoint/2010/main" val="180147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a:ln/>
        </p:spPr>
      </p:sp>
      <p:sp>
        <p:nvSpPr>
          <p:cNvPr id="3072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altLang="ru-RU" smtClean="0">
                <a:latin typeface="Arial" panose="020B0604020202020204" pitchFamily="34" charset="0"/>
              </a:rPr>
              <a:t>Даже в странах с </a:t>
            </a:r>
          </a:p>
          <a:p>
            <a:r>
              <a:rPr lang="ru-RU" altLang="ru-RU" smtClean="0">
                <a:latin typeface="Arial" panose="020B0604020202020204" pitchFamily="34" charset="0"/>
              </a:rPr>
              <a:t>Необходима информация </a:t>
            </a:r>
          </a:p>
        </p:txBody>
      </p:sp>
      <p:sp>
        <p:nvSpPr>
          <p:cNvPr id="30724"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B21FC14A-8D3D-425B-B744-7F9B04C549C4}" type="slidenum">
              <a:rPr lang="en-GB" altLang="ru-RU" sz="1200" u="none">
                <a:latin typeface="Arial" panose="020B0604020202020204" pitchFamily="34" charset="0"/>
              </a:rPr>
              <a:pPr eaLnBrk="1" hangingPunct="1"/>
              <a:t>2</a:t>
            </a:fld>
            <a:endParaRPr lang="en-GB" altLang="ru-RU" sz="1200" u="none">
              <a:latin typeface="Arial" panose="020B0604020202020204" pitchFamily="34" charset="0"/>
            </a:endParaRPr>
          </a:p>
        </p:txBody>
      </p:sp>
    </p:spTree>
    <p:extLst>
      <p:ext uri="{BB962C8B-B14F-4D97-AF65-F5344CB8AC3E}">
        <p14:creationId xmlns:p14="http://schemas.microsoft.com/office/powerpoint/2010/main" val="2007363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a:ln/>
        </p:spPr>
      </p:sp>
      <p:sp>
        <p:nvSpPr>
          <p:cNvPr id="31747"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latin typeface="Arial" panose="020B0604020202020204" pitchFamily="34" charset="0"/>
            </a:endParaRPr>
          </a:p>
        </p:txBody>
      </p:sp>
      <p:sp>
        <p:nvSpPr>
          <p:cNvPr id="31748"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6220FE1E-6FFC-4A80-A80D-5E99496059B6}" type="slidenum">
              <a:rPr lang="en-GB" altLang="ru-RU" sz="1200" u="none">
                <a:latin typeface="Arial" panose="020B0604020202020204" pitchFamily="34" charset="0"/>
              </a:rPr>
              <a:pPr eaLnBrk="1" hangingPunct="1"/>
              <a:t>3</a:t>
            </a:fld>
            <a:endParaRPr lang="en-GB" altLang="ru-RU" sz="1200" u="none">
              <a:latin typeface="Arial" panose="020B0604020202020204" pitchFamily="34" charset="0"/>
            </a:endParaRPr>
          </a:p>
        </p:txBody>
      </p:sp>
    </p:spTree>
    <p:extLst>
      <p:ext uri="{BB962C8B-B14F-4D97-AF65-F5344CB8AC3E}">
        <p14:creationId xmlns:p14="http://schemas.microsoft.com/office/powerpoint/2010/main" val="3842871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7358EF5F-05AC-48FB-A0B6-0F0BCB1C5788}" type="slidenum">
              <a:rPr lang="en-GB" altLang="ru-RU" sz="1200" u="none">
                <a:latin typeface="Arial" panose="020B0604020202020204" pitchFamily="34" charset="0"/>
              </a:rPr>
              <a:pPr eaLnBrk="1" hangingPunct="1"/>
              <a:t>4</a:t>
            </a:fld>
            <a:endParaRPr lang="en-GB" altLang="ru-RU" sz="1200" u="none">
              <a:latin typeface="Arial" panose="020B0604020202020204"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04875" y="4716463"/>
            <a:ext cx="4984750" cy="4470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ru-RU" smtClean="0">
                <a:latin typeface="Arial" panose="020B0604020202020204" pitchFamily="34" charset="0"/>
              </a:rPr>
              <a:t>Excess of unavoidable causes - AFI </a:t>
            </a:r>
          </a:p>
          <a:p>
            <a:pPr eaLnBrk="1" hangingPunct="1"/>
            <a:endParaRPr lang="ru-RU" altLang="ru-RU" smtClean="0">
              <a:latin typeface="Arial" panose="020B0604020202020204" pitchFamily="34" charset="0"/>
            </a:endParaRPr>
          </a:p>
        </p:txBody>
      </p:sp>
    </p:spTree>
    <p:extLst>
      <p:ext uri="{BB962C8B-B14F-4D97-AF65-F5344CB8AC3E}">
        <p14:creationId xmlns:p14="http://schemas.microsoft.com/office/powerpoint/2010/main" val="1499402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B78039EC-3EDA-4D41-B2ED-DB12CF7EBB9A}" type="slidenum">
              <a:rPr lang="en-GB" altLang="ru-RU" sz="1200" u="none">
                <a:latin typeface="Arial" panose="020B0604020202020204" pitchFamily="34" charset="0"/>
              </a:rPr>
              <a:pPr eaLnBrk="1" hangingPunct="1"/>
              <a:t>5</a:t>
            </a:fld>
            <a:endParaRPr lang="en-GB" altLang="ru-RU" sz="1200" u="none">
              <a:latin typeface="Arial" panose="020B060402020202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04875" y="4716463"/>
            <a:ext cx="4984750" cy="4470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ru-RU" dirty="0" smtClean="0">
                <a:latin typeface="Arial" panose="020B0604020202020204" pitchFamily="34" charset="0"/>
              </a:rPr>
              <a:t>Excess of unavoidable causes - AFI </a:t>
            </a:r>
          </a:p>
          <a:p>
            <a:pPr eaLnBrk="1" hangingPunct="1"/>
            <a:endParaRPr lang="ru-RU" altLang="ru-RU" dirty="0" smtClean="0">
              <a:latin typeface="Arial" panose="020B0604020202020204" pitchFamily="34" charset="0"/>
            </a:endParaRPr>
          </a:p>
        </p:txBody>
      </p:sp>
    </p:spTree>
    <p:extLst>
      <p:ext uri="{BB962C8B-B14F-4D97-AF65-F5344CB8AC3E}">
        <p14:creationId xmlns:p14="http://schemas.microsoft.com/office/powerpoint/2010/main" val="1692256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6E53965F-7983-4DE3-AA7A-85153BC7D48C}" type="slidenum">
              <a:rPr lang="en-GB" altLang="ru-RU" sz="1200" u="none">
                <a:latin typeface="Arial" panose="020B0604020202020204" pitchFamily="34" charset="0"/>
              </a:rPr>
              <a:pPr eaLnBrk="1" hangingPunct="1"/>
              <a:t>9</a:t>
            </a:fld>
            <a:endParaRPr lang="en-GB" altLang="ru-RU" sz="1200" u="none">
              <a:latin typeface="Arial" panose="020B0604020202020204"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endParaRPr>
          </a:p>
        </p:txBody>
      </p:sp>
    </p:spTree>
    <p:extLst>
      <p:ext uri="{BB962C8B-B14F-4D97-AF65-F5344CB8AC3E}">
        <p14:creationId xmlns:p14="http://schemas.microsoft.com/office/powerpoint/2010/main" val="439670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C3DCAFF0-D2AD-4C7C-B50E-7C70CAAA476A}" type="slidenum">
              <a:rPr lang="en-GB" altLang="ru-RU" sz="1200" u="none">
                <a:latin typeface="Arial" panose="020B0604020202020204" pitchFamily="34" charset="0"/>
              </a:rPr>
              <a:pPr eaLnBrk="1" hangingPunct="1"/>
              <a:t>12</a:t>
            </a:fld>
            <a:endParaRPr lang="en-GB" altLang="ru-RU" sz="1200" u="none">
              <a:latin typeface="Arial" panose="020B0604020202020204"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smtClean="0">
                <a:latin typeface="Arial" panose="020B0604020202020204" pitchFamily="34" charset="0"/>
              </a:rPr>
              <a:t>Она не умерла либо благодаря должному качеству ухода либо потому, что ей повезло</a:t>
            </a:r>
          </a:p>
          <a:p>
            <a:pPr eaLnBrk="1" hangingPunct="1"/>
            <a:endParaRPr lang="en-GB" altLang="ru-RU" smtClean="0">
              <a:latin typeface="Arial" panose="020B0604020202020204" pitchFamily="34" charset="0"/>
            </a:endParaRPr>
          </a:p>
          <a:p>
            <a:pPr eaLnBrk="1" hangingPunct="1"/>
            <a:endParaRPr lang="en-GB" altLang="ru-RU" smtClean="0">
              <a:latin typeface="Arial" panose="020B0604020202020204" pitchFamily="34" charset="0"/>
            </a:endParaRPr>
          </a:p>
          <a:p>
            <a:pPr eaLnBrk="1" hangingPunct="1"/>
            <a:endParaRPr lang="en-GB" altLang="ru-RU" smtClean="0">
              <a:latin typeface="Arial" panose="020B0604020202020204" pitchFamily="34" charset="0"/>
            </a:endParaRPr>
          </a:p>
          <a:p>
            <a:pPr eaLnBrk="1" hangingPunct="1"/>
            <a:endParaRPr lang="en-GB" altLang="ru-RU" smtClean="0">
              <a:latin typeface="Arial" panose="020B0604020202020204" pitchFamily="34" charset="0"/>
            </a:endParaRPr>
          </a:p>
          <a:p>
            <a:pPr eaLnBrk="1" hangingPunct="1"/>
            <a:r>
              <a:rPr lang="en-GB" altLang="ru-RU" smtClean="0">
                <a:latin typeface="Arial" panose="020B0604020202020204" pitchFamily="34" charset="0"/>
              </a:rPr>
              <a:t>This definition was developed at the beginning of the project and was influenced by a definition developed in south africa by mantel and colleagues.</a:t>
            </a:r>
          </a:p>
          <a:p>
            <a:pPr eaLnBrk="1" hangingPunct="1"/>
            <a:r>
              <a:rPr lang="en-GB" altLang="ru-RU" smtClean="0">
                <a:latin typeface="Arial" panose="020B0604020202020204" pitchFamily="34" charset="0"/>
              </a:rPr>
              <a:t>The emphasis of this definition is on the acuteness of complications, the notion of adequate care to survive otherwise the woman survived by chance despite hospital care or without care, and on hospital care because of the extreme stage the woman has reached in her illness.</a:t>
            </a:r>
          </a:p>
        </p:txBody>
      </p:sp>
    </p:spTree>
    <p:extLst>
      <p:ext uri="{BB962C8B-B14F-4D97-AF65-F5344CB8AC3E}">
        <p14:creationId xmlns:p14="http://schemas.microsoft.com/office/powerpoint/2010/main" val="542861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2D309D5D-2F66-4681-ACEC-57469BE8956B}" type="slidenum">
              <a:rPr lang="en-GB" altLang="ru-RU" sz="1200" u="none">
                <a:latin typeface="Arial" panose="020B0604020202020204" pitchFamily="34" charset="0"/>
              </a:rPr>
              <a:pPr eaLnBrk="1" hangingPunct="1"/>
              <a:t>13</a:t>
            </a:fld>
            <a:endParaRPr lang="en-GB" altLang="ru-RU" sz="1200" u="none">
              <a:latin typeface="Arial" panose="020B0604020202020204"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sz="900" smtClean="0">
                <a:latin typeface="Arial" panose="020B0604020202020204" pitchFamily="34" charset="0"/>
              </a:rPr>
              <a:t>Женщина с критическим случаем – это женщина, которая пережила серьёзное, угрожающее жизни осложнение и не умерла</a:t>
            </a:r>
          </a:p>
        </p:txBody>
      </p:sp>
    </p:spTree>
    <p:extLst>
      <p:ext uri="{BB962C8B-B14F-4D97-AF65-F5344CB8AC3E}">
        <p14:creationId xmlns:p14="http://schemas.microsoft.com/office/powerpoint/2010/main" val="3240836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fld id="{B3798DD2-4340-4D2C-8ED0-DD38F60B15B0}" type="slidenum">
              <a:rPr lang="en-GB" altLang="ru-RU" sz="1200" u="none">
                <a:latin typeface="Arial" panose="020B0604020202020204" pitchFamily="34" charset="0"/>
              </a:rPr>
              <a:pPr eaLnBrk="1" hangingPunct="1"/>
              <a:t>14</a:t>
            </a:fld>
            <a:endParaRPr lang="en-GB" altLang="ru-RU" sz="1200" u="none">
              <a:latin typeface="Arial" panose="020B0604020202020204"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smtClean="0">
                <a:latin typeface="Arial" panose="020B0604020202020204" pitchFamily="34" charset="0"/>
              </a:rPr>
              <a:t>Наша первая гипотеза состояла в том, что критические случаи – это драматические события, которые смогут инициировать многозначительные дискуссии среди провайдеров </a:t>
            </a:r>
          </a:p>
          <a:p>
            <a:pPr eaLnBrk="1" hangingPunct="1"/>
            <a:r>
              <a:rPr lang="en-GB" altLang="ru-RU" smtClean="0">
                <a:latin typeface="Arial" panose="020B0604020202020204" pitchFamily="34" charset="0"/>
              </a:rPr>
              <a:t>Raportul deces/caz de proximitate de la 1:5 la 1:100</a:t>
            </a:r>
          </a:p>
        </p:txBody>
      </p:sp>
    </p:spTree>
    <p:extLst>
      <p:ext uri="{BB962C8B-B14F-4D97-AF65-F5344CB8AC3E}">
        <p14:creationId xmlns:p14="http://schemas.microsoft.com/office/powerpoint/2010/main" val="2589626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grpSp>
      <p:sp>
        <p:nvSpPr>
          <p:cNvPr id="148491" name="Rectangle 11"/>
          <p:cNvSpPr>
            <a:spLocks noGrp="1" noChangeArrowheads="1"/>
          </p:cNvSpPr>
          <p:nvPr>
            <p:ph type="ctrTitle" sz="quarter"/>
          </p:nvPr>
        </p:nvSpPr>
        <p:spPr>
          <a:xfrm>
            <a:off x="685800" y="1736725"/>
            <a:ext cx="7772400" cy="1920875"/>
          </a:xfrm>
        </p:spPr>
        <p:txBody>
          <a:bodyPr/>
          <a:lstStyle>
            <a:lvl1pPr>
              <a:defRPr sz="6000"/>
            </a:lvl1pPr>
          </a:lstStyle>
          <a:p>
            <a:r>
              <a:rPr lang="en-GB"/>
              <a:t>Click to edit Master title style</a:t>
            </a:r>
          </a:p>
        </p:txBody>
      </p:sp>
      <p:sp>
        <p:nvSpPr>
          <p:cNvPr id="14849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GB"/>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GB"/>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fld id="{F310A02B-D8BA-4619-933B-7B5C7A0A4B35}" type="slidenum">
              <a:rPr lang="en-GB" altLang="ru-RU"/>
              <a:pPr/>
              <a:t>‹#›</a:t>
            </a:fld>
            <a:endParaRPr lang="en-GB" altLang="ru-RU"/>
          </a:p>
        </p:txBody>
      </p:sp>
    </p:spTree>
    <p:extLst>
      <p:ext uri="{BB962C8B-B14F-4D97-AF65-F5344CB8AC3E}">
        <p14:creationId xmlns:p14="http://schemas.microsoft.com/office/powerpoint/2010/main" val="99273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8DFC9DE4-8CE0-4B17-8233-61DAC654B18C}" type="slidenum">
              <a:rPr lang="en-GB" altLang="ru-RU"/>
              <a:pPr/>
              <a:t>‹#›</a:t>
            </a:fld>
            <a:endParaRPr lang="en-GB" alt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86716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D1AAA46B-67B1-42B6-BB28-70DA3CEC4160}" type="slidenum">
              <a:rPr lang="en-GB" altLang="ru-RU"/>
              <a:pPr/>
              <a:t>‹#›</a:t>
            </a:fld>
            <a:endParaRPr lang="en-GB" alt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61691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E239B288-23BF-484C-8FA4-0BE11EFD91D7}" type="slidenum">
              <a:rPr lang="en-GB" altLang="ru-RU"/>
              <a:pPr/>
              <a:t>‹#›</a:t>
            </a:fld>
            <a:endParaRPr lang="en-GB" alt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78272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fld id="{C4C19899-909D-4F77-870B-26267F8E67C0}" type="slidenum">
              <a:rPr lang="en-GB" altLang="ru-RU"/>
              <a:pPr/>
              <a:t>‹#›</a:t>
            </a:fld>
            <a:endParaRPr lang="en-GB" alt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82921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F1CFE942-5DBF-4DFC-B87C-55739F4BFEBF}" type="slidenum">
              <a:rPr lang="en-GB" altLang="ru-RU"/>
              <a:pPr/>
              <a:t>‹#›</a:t>
            </a:fld>
            <a:endParaRPr lang="en-GB" alt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821859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en-GB"/>
          </a:p>
        </p:txBody>
      </p:sp>
      <p:sp>
        <p:nvSpPr>
          <p:cNvPr id="8" name="Rectangle 3"/>
          <p:cNvSpPr>
            <a:spLocks noGrp="1" noChangeArrowheads="1"/>
          </p:cNvSpPr>
          <p:nvPr>
            <p:ph type="sldNum" sz="quarter" idx="11"/>
          </p:nvPr>
        </p:nvSpPr>
        <p:spPr>
          <a:ln/>
        </p:spPr>
        <p:txBody>
          <a:bodyPr/>
          <a:lstStyle>
            <a:lvl1pPr>
              <a:defRPr/>
            </a:lvl1pPr>
          </a:lstStyle>
          <a:p>
            <a:fld id="{8346F336-E8D6-43D7-A12B-6FEF79F95170}" type="slidenum">
              <a:rPr lang="en-GB" altLang="ru-RU"/>
              <a:pPr/>
              <a:t>‹#›</a:t>
            </a:fld>
            <a:endParaRPr lang="en-GB" alt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478351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en-GB"/>
          </a:p>
        </p:txBody>
      </p:sp>
      <p:sp>
        <p:nvSpPr>
          <p:cNvPr id="4" name="Rectangle 3"/>
          <p:cNvSpPr>
            <a:spLocks noGrp="1" noChangeArrowheads="1"/>
          </p:cNvSpPr>
          <p:nvPr>
            <p:ph type="sldNum" sz="quarter" idx="11"/>
          </p:nvPr>
        </p:nvSpPr>
        <p:spPr>
          <a:ln/>
        </p:spPr>
        <p:txBody>
          <a:bodyPr/>
          <a:lstStyle>
            <a:lvl1pPr>
              <a:defRPr/>
            </a:lvl1pPr>
          </a:lstStyle>
          <a:p>
            <a:fld id="{B89D3E28-9E58-467F-ACFF-F47539104D3B}" type="slidenum">
              <a:rPr lang="en-GB" altLang="ru-RU"/>
              <a:pPr/>
              <a:t>‹#›</a:t>
            </a:fld>
            <a:endParaRPr lang="en-GB" alt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45371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GB"/>
          </a:p>
        </p:txBody>
      </p:sp>
      <p:sp>
        <p:nvSpPr>
          <p:cNvPr id="3" name="Rectangle 3"/>
          <p:cNvSpPr>
            <a:spLocks noGrp="1" noChangeArrowheads="1"/>
          </p:cNvSpPr>
          <p:nvPr>
            <p:ph type="sldNum" sz="quarter" idx="11"/>
          </p:nvPr>
        </p:nvSpPr>
        <p:spPr>
          <a:ln/>
        </p:spPr>
        <p:txBody>
          <a:bodyPr/>
          <a:lstStyle>
            <a:lvl1pPr>
              <a:defRPr/>
            </a:lvl1pPr>
          </a:lstStyle>
          <a:p>
            <a:fld id="{B1C5902A-39A0-409A-AA60-1858E0A94D91}" type="slidenum">
              <a:rPr lang="en-GB" altLang="ru-RU"/>
              <a:pPr/>
              <a:t>‹#›</a:t>
            </a:fld>
            <a:endParaRPr lang="en-GB" alt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854208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5743556D-D8DF-4101-8FA6-B768A4E2CDAF}" type="slidenum">
              <a:rPr lang="en-GB" altLang="ru-RU"/>
              <a:pPr/>
              <a:t>‹#›</a:t>
            </a:fld>
            <a:endParaRPr lang="en-GB" alt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094455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fld id="{D8D00026-889B-4768-80D3-2345FBF3EE85}" type="slidenum">
              <a:rPr lang="en-GB" altLang="ru-RU"/>
              <a:pPr/>
              <a:t>‹#›</a:t>
            </a:fld>
            <a:endParaRPr lang="en-GB" alt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256283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u="none">
                <a:effectLst/>
                <a:latin typeface="Arial" charset="0"/>
              </a:defRPr>
            </a:lvl1pPr>
          </a:lstStyle>
          <a:p>
            <a:pPr>
              <a:defRPr/>
            </a:pPr>
            <a:endParaRPr lang="en-GB"/>
          </a:p>
        </p:txBody>
      </p:sp>
      <p:sp>
        <p:nvSpPr>
          <p:cNvPr id="14745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u="none">
                <a:latin typeface="Arial" panose="020B0604020202020204" pitchFamily="34" charset="0"/>
              </a:defRPr>
            </a:lvl1pPr>
          </a:lstStyle>
          <a:p>
            <a:fld id="{4D8AD425-5FED-48CB-869B-9D9BD986AB98}" type="slidenum">
              <a:rPr lang="en-GB" altLang="ru-RU"/>
              <a:pPr/>
              <a:t>‹#›</a:t>
            </a:fld>
            <a:endParaRPr lang="en-GB" altLang="ru-RU"/>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4746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4746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4746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4746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4746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grpSp>
        <p:sp>
          <p:nvSpPr>
            <p:cNvPr id="14746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sp>
          <p:nvSpPr>
            <p:cNvPr id="14746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effectLst>
                  <a:outerShdw blurRad="38100" dist="38100" dir="2700000" algn="tl">
                    <a:srgbClr val="000000">
                      <a:alpha val="43137"/>
                    </a:srgbClr>
                  </a:outerShdw>
                </a:effectLst>
              </a:endParaRPr>
            </a:p>
          </p:txBody>
        </p:sp>
      </p:grpSp>
      <p:sp>
        <p:nvSpPr>
          <p:cNvPr id="14746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4747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u="none">
                <a:effectLst/>
                <a:latin typeface="Arial" charset="0"/>
              </a:defRPr>
            </a:lvl1pPr>
          </a:lstStyle>
          <a:p>
            <a:pPr>
              <a:defRPr/>
            </a:pPr>
            <a:endParaRPr lang="en-GB"/>
          </a:p>
        </p:txBody>
      </p:sp>
      <p:sp>
        <p:nvSpPr>
          <p:cNvPr id="14747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792"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683568" y="2665035"/>
            <a:ext cx="7821240" cy="1655763"/>
          </a:xfrm>
        </p:spPr>
        <p:txBody>
          <a:bodyPr/>
          <a:lstStyle/>
          <a:p>
            <a:pPr eaLnBrk="1" hangingPunct="1">
              <a:defRPr/>
            </a:pPr>
            <a:r>
              <a:rPr lang="ru-RU" sz="3600" dirty="0" smtClean="0">
                <a:solidFill>
                  <a:schemeClr val="tx1"/>
                </a:solidFill>
              </a:rPr>
              <a:t>Основные принципы исследования критических случаев</a:t>
            </a:r>
            <a:endParaRPr lang="en-GB" sz="3600" dirty="0" smtClean="0">
              <a:solidFill>
                <a:schemeClr val="tx1"/>
              </a:solidFill>
            </a:endParaRPr>
          </a:p>
        </p:txBody>
      </p:sp>
      <p:sp>
        <p:nvSpPr>
          <p:cNvPr id="32771" name="Rectangle 3"/>
          <p:cNvSpPr>
            <a:spLocks noGrp="1" noChangeArrowheads="1"/>
          </p:cNvSpPr>
          <p:nvPr>
            <p:ph type="subTitle" idx="1"/>
          </p:nvPr>
        </p:nvSpPr>
        <p:spPr>
          <a:xfrm>
            <a:off x="899592" y="4597141"/>
            <a:ext cx="7848278" cy="1725612"/>
          </a:xfrm>
        </p:spPr>
        <p:txBody>
          <a:bodyPr/>
          <a:lstStyle/>
          <a:p>
            <a:pPr eaLnBrk="1" hangingPunct="1">
              <a:defRPr/>
            </a:pPr>
            <a:endParaRPr lang="ru-RU" sz="2800" b="1" dirty="0" smtClean="0">
              <a:solidFill>
                <a:srgbClr val="FF0000"/>
              </a:solidFill>
            </a:endParaRPr>
          </a:p>
          <a:p>
            <a:pPr algn="r"/>
            <a:r>
              <a:rPr lang="it-IT" sz="2000" b="1" dirty="0" smtClean="0">
                <a:effectLst/>
              </a:rPr>
              <a:t>Kanat Su</a:t>
            </a:r>
            <a:r>
              <a:rPr lang="en-US" sz="2000" b="1" dirty="0" smtClean="0">
                <a:effectLst/>
              </a:rPr>
              <a:t>k</a:t>
            </a:r>
            <a:r>
              <a:rPr lang="it-IT" sz="2000" b="1" dirty="0" smtClean="0">
                <a:effectLst/>
              </a:rPr>
              <a:t>hanberdiyev</a:t>
            </a:r>
            <a:r>
              <a:rPr lang="it-IT" sz="2000" dirty="0">
                <a:effectLst/>
              </a:rPr>
              <a:t>,  </a:t>
            </a:r>
            <a:endParaRPr lang="it-IT" sz="2000" dirty="0" smtClean="0">
              <a:effectLst/>
            </a:endParaRPr>
          </a:p>
          <a:p>
            <a:pPr algn="r"/>
            <a:r>
              <a:rPr lang="it-IT" sz="2000" dirty="0" smtClean="0">
                <a:effectLst/>
              </a:rPr>
              <a:t>MD</a:t>
            </a:r>
            <a:r>
              <a:rPr lang="it-IT" sz="2000" dirty="0">
                <a:effectLst/>
              </a:rPr>
              <a:t>, PhD, </a:t>
            </a:r>
            <a:r>
              <a:rPr lang="it-IT" sz="2000" dirty="0" smtClean="0">
                <a:effectLst/>
              </a:rPr>
              <a:t>obstetrician-gynecologist</a:t>
            </a:r>
            <a:endParaRPr lang="ru-RU" sz="2000" dirty="0">
              <a:effectLst/>
            </a:endParaRPr>
          </a:p>
        </p:txBody>
      </p:sp>
      <p:sp>
        <p:nvSpPr>
          <p:cNvPr id="3076"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3077"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
        <p:nvSpPr>
          <p:cNvPr id="2" name="TextBox 1"/>
          <p:cNvSpPr txBox="1"/>
          <p:nvPr/>
        </p:nvSpPr>
        <p:spPr>
          <a:xfrm>
            <a:off x="323528" y="819032"/>
            <a:ext cx="8640960" cy="1569660"/>
          </a:xfrm>
          <a:prstGeom prst="rect">
            <a:avLst/>
          </a:prstGeom>
          <a:noFill/>
        </p:spPr>
        <p:txBody>
          <a:bodyPr wrap="square" rtlCol="0">
            <a:spAutoFit/>
          </a:bodyPr>
          <a:lstStyle/>
          <a:p>
            <a:r>
              <a:rPr lang="ru-RU" sz="2400" b="1" dirty="0" smtClean="0"/>
              <a:t>Ориентационный семинар </a:t>
            </a:r>
            <a:r>
              <a:rPr lang="ru-RU" sz="2400" b="1" dirty="0"/>
              <a:t>по внедрению методологии «Что кроется за цифрами</a:t>
            </a:r>
            <a:r>
              <a:rPr lang="ru-RU" sz="2400" dirty="0"/>
              <a:t> </a:t>
            </a:r>
            <a:r>
              <a:rPr lang="ru-RU" sz="2400" b="1" dirty="0"/>
              <a:t>- аудит тяжелых материнских осложнений</a:t>
            </a:r>
            <a:r>
              <a:rPr lang="ru-RU" sz="2400" b="1" dirty="0" smtClean="0"/>
              <a:t>»</a:t>
            </a:r>
            <a:r>
              <a:rPr lang="ru-RU" sz="2400" dirty="0"/>
              <a:t/>
            </a:r>
            <a:br>
              <a:rPr lang="ru-RU" sz="2400" dirty="0"/>
            </a:br>
            <a:endParaRPr lang="ru-RU"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Rot="1" noChangeArrowheads="1"/>
          </p:cNvSpPr>
          <p:nvPr>
            <p:ph type="title"/>
          </p:nvPr>
        </p:nvSpPr>
        <p:spPr/>
        <p:txBody>
          <a:bodyPr/>
          <a:lstStyle/>
          <a:p>
            <a:pPr eaLnBrk="1" hangingPunct="1">
              <a:defRPr/>
            </a:pPr>
            <a:r>
              <a:rPr lang="ru-RU" sz="4000" smtClean="0"/>
              <a:t>Оценка виновности медработника </a:t>
            </a:r>
          </a:p>
        </p:txBody>
      </p:sp>
      <p:sp>
        <p:nvSpPr>
          <p:cNvPr id="282627" name="Rectangle 3"/>
          <p:cNvSpPr>
            <a:spLocks noGrp="1" noChangeArrowheads="1"/>
          </p:cNvSpPr>
          <p:nvPr>
            <p:ph type="body" idx="1"/>
          </p:nvPr>
        </p:nvSpPr>
        <p:spPr>
          <a:xfrm>
            <a:off x="457200" y="2708275"/>
            <a:ext cx="8229600" cy="2233613"/>
          </a:xfrm>
        </p:spPr>
        <p:txBody>
          <a:bodyPr/>
          <a:lstStyle/>
          <a:p>
            <a:pPr eaLnBrk="1" hangingPunct="1">
              <a:lnSpc>
                <a:spcPct val="90000"/>
              </a:lnSpc>
              <a:defRPr/>
            </a:pPr>
            <a:r>
              <a:rPr lang="ru-RU" b="1" dirty="0" smtClean="0"/>
              <a:t>Не по результату </a:t>
            </a:r>
          </a:p>
          <a:p>
            <a:pPr eaLnBrk="1" hangingPunct="1">
              <a:lnSpc>
                <a:spcPct val="90000"/>
              </a:lnSpc>
              <a:defRPr/>
            </a:pPr>
            <a:r>
              <a:rPr lang="ru-RU" b="1" dirty="0" smtClean="0"/>
              <a:t>А по действиям</a:t>
            </a:r>
          </a:p>
          <a:p>
            <a:pPr eaLnBrk="1" hangingPunct="1">
              <a:lnSpc>
                <a:spcPct val="90000"/>
              </a:lnSpc>
              <a:buFont typeface="Wingdings" panose="05000000000000000000" pitchFamily="2" charset="2"/>
              <a:buNone/>
              <a:defRPr/>
            </a:pPr>
            <a:endParaRPr lang="ru-RU" dirty="0" smtClean="0"/>
          </a:p>
        </p:txBody>
      </p:sp>
      <p:sp>
        <p:nvSpPr>
          <p:cNvPr id="12292"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2293"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Rot="1" noChangeArrowheads="1"/>
          </p:cNvSpPr>
          <p:nvPr>
            <p:ph type="title"/>
          </p:nvPr>
        </p:nvSpPr>
        <p:spPr>
          <a:xfrm>
            <a:off x="457200" y="274638"/>
            <a:ext cx="8229600" cy="922337"/>
          </a:xfrm>
        </p:spPr>
        <p:txBody>
          <a:bodyPr/>
          <a:lstStyle/>
          <a:p>
            <a:pPr eaLnBrk="1" hangingPunct="1">
              <a:defRPr/>
            </a:pPr>
            <a:r>
              <a:rPr lang="ru-RU" sz="3200" dirty="0" smtClean="0"/>
              <a:t>Ответственность системы за индивидуальные упущения</a:t>
            </a:r>
          </a:p>
        </p:txBody>
      </p:sp>
      <p:sp>
        <p:nvSpPr>
          <p:cNvPr id="278531" name="Rectangle 3"/>
          <p:cNvSpPr>
            <a:spLocks noGrp="1" noChangeArrowheads="1"/>
          </p:cNvSpPr>
          <p:nvPr>
            <p:ph type="body" idx="1"/>
          </p:nvPr>
        </p:nvSpPr>
        <p:spPr>
          <a:xfrm>
            <a:off x="304800" y="1268413"/>
            <a:ext cx="8610600" cy="5132387"/>
          </a:xfrm>
        </p:spPr>
        <p:txBody>
          <a:bodyPr/>
          <a:lstStyle/>
          <a:p>
            <a:pPr eaLnBrk="1" hangingPunct="1">
              <a:lnSpc>
                <a:spcPct val="90000"/>
              </a:lnSpc>
              <a:defRPr/>
            </a:pPr>
            <a:r>
              <a:rPr lang="ru-RU" sz="2800" b="1" dirty="0" smtClean="0"/>
              <a:t>Врач не смог произвести экстирпацию матки </a:t>
            </a:r>
            <a:r>
              <a:rPr lang="en-US" sz="2800" b="1" dirty="0" smtClean="0"/>
              <a:t> </a:t>
            </a:r>
            <a:endParaRPr lang="ro-RO" sz="2800" b="1" dirty="0" smtClean="0"/>
          </a:p>
          <a:p>
            <a:pPr lvl="1" eaLnBrk="1" hangingPunct="1">
              <a:lnSpc>
                <a:spcPct val="90000"/>
              </a:lnSpc>
              <a:defRPr/>
            </a:pPr>
            <a:r>
              <a:rPr lang="ru-RU" sz="2400" b="1" dirty="0" smtClean="0"/>
              <a:t>Что будет с врачом акушером-гинекологом?</a:t>
            </a:r>
          </a:p>
          <a:p>
            <a:pPr lvl="1" eaLnBrk="1" hangingPunct="1">
              <a:lnSpc>
                <a:spcPct val="90000"/>
              </a:lnSpc>
              <a:defRPr/>
            </a:pPr>
            <a:r>
              <a:rPr lang="ru-RU" sz="2400" b="1" dirty="0" smtClean="0"/>
              <a:t>Его следует наказать? или </a:t>
            </a:r>
          </a:p>
          <a:p>
            <a:pPr lvl="1" eaLnBrk="1" hangingPunct="1">
              <a:lnSpc>
                <a:spcPct val="90000"/>
              </a:lnSpc>
              <a:defRPr/>
            </a:pPr>
            <a:r>
              <a:rPr lang="ru-RU" sz="2400" b="1" dirty="0" smtClean="0"/>
              <a:t>следует по другому организовать дежурства или процесс обучение и лицензирования</a:t>
            </a:r>
            <a:r>
              <a:rPr lang="ro-RO" sz="2400" b="1" dirty="0" smtClean="0"/>
              <a:t>?</a:t>
            </a:r>
          </a:p>
          <a:p>
            <a:pPr lvl="1" eaLnBrk="1" hangingPunct="1">
              <a:lnSpc>
                <a:spcPct val="90000"/>
              </a:lnSpc>
              <a:defRPr/>
            </a:pPr>
            <a:r>
              <a:rPr lang="ru-RU" sz="2400" b="1" dirty="0" smtClean="0"/>
              <a:t>А что рекомендует протокол ?</a:t>
            </a:r>
            <a:endParaRPr lang="ro-RO" sz="2400" b="1" dirty="0" smtClean="0"/>
          </a:p>
          <a:p>
            <a:pPr eaLnBrk="1" hangingPunct="1">
              <a:lnSpc>
                <a:spcPct val="90000"/>
              </a:lnSpc>
              <a:defRPr/>
            </a:pPr>
            <a:r>
              <a:rPr lang="ru-RU" sz="2800" b="1" dirty="0" smtClean="0"/>
              <a:t>Произведено КС под общей анестезией у женщины с тяжелой </a:t>
            </a:r>
            <a:r>
              <a:rPr lang="ru-RU" sz="2800" b="1" dirty="0" err="1" smtClean="0"/>
              <a:t>преэклампсией</a:t>
            </a:r>
            <a:r>
              <a:rPr lang="ru-RU" sz="2800" b="1" dirty="0" smtClean="0"/>
              <a:t> </a:t>
            </a:r>
            <a:endParaRPr lang="en-US" sz="2800" b="1" dirty="0" smtClean="0"/>
          </a:p>
          <a:p>
            <a:pPr lvl="1" eaLnBrk="1" hangingPunct="1">
              <a:lnSpc>
                <a:spcPct val="90000"/>
              </a:lnSpc>
              <a:defRPr/>
            </a:pPr>
            <a:r>
              <a:rPr lang="ru-RU" sz="2400" b="1" dirty="0" smtClean="0"/>
              <a:t>Что будет с врачом анестезиологом – реаниматологом?</a:t>
            </a:r>
          </a:p>
          <a:p>
            <a:pPr lvl="1" eaLnBrk="1" hangingPunct="1">
              <a:lnSpc>
                <a:spcPct val="90000"/>
              </a:lnSpc>
              <a:defRPr/>
            </a:pPr>
            <a:r>
              <a:rPr lang="ru-RU" sz="2400" b="1" dirty="0" smtClean="0"/>
              <a:t>Следует по другому обучать </a:t>
            </a:r>
            <a:r>
              <a:rPr lang="en-US" sz="2400" b="1" dirty="0" smtClean="0"/>
              <a:t> </a:t>
            </a:r>
            <a:r>
              <a:rPr lang="ro-RO" sz="2400" b="1" dirty="0" smtClean="0"/>
              <a:t> </a:t>
            </a:r>
            <a:r>
              <a:rPr lang="ru-RU" sz="2400" b="1" dirty="0" smtClean="0"/>
              <a:t> </a:t>
            </a:r>
          </a:p>
          <a:p>
            <a:pPr lvl="1" eaLnBrk="1" hangingPunct="1">
              <a:lnSpc>
                <a:spcPct val="90000"/>
              </a:lnSpc>
              <a:defRPr/>
            </a:pPr>
            <a:r>
              <a:rPr lang="ru-RU" sz="2400" b="1" dirty="0" smtClean="0"/>
              <a:t>Менять протоколы и стандарты </a:t>
            </a:r>
            <a:r>
              <a:rPr lang="en-US" sz="2400" b="1" dirty="0" smtClean="0"/>
              <a:t> </a:t>
            </a:r>
            <a:r>
              <a:rPr lang="ro-RO" sz="2400" b="1" dirty="0" smtClean="0"/>
              <a:t> </a:t>
            </a:r>
            <a:endParaRPr lang="ru-RU" sz="2400" b="1" dirty="0" smtClean="0"/>
          </a:p>
          <a:p>
            <a:pPr lvl="1" eaLnBrk="1" hangingPunct="1">
              <a:lnSpc>
                <a:spcPct val="90000"/>
              </a:lnSpc>
              <a:defRPr/>
            </a:pPr>
            <a:r>
              <a:rPr lang="ru-RU" sz="2400" b="1" dirty="0" smtClean="0"/>
              <a:t>Обеспечить роддома необходимым оборудованием и лекарствами </a:t>
            </a:r>
            <a:r>
              <a:rPr lang="en-US" sz="2400" b="1" dirty="0" smtClean="0"/>
              <a:t> </a:t>
            </a:r>
            <a:r>
              <a:rPr lang="ro-RO" sz="2400" b="1" dirty="0" smtClean="0"/>
              <a:t> </a:t>
            </a:r>
            <a:r>
              <a:rPr lang="ru-RU" sz="2400" b="1" dirty="0" smtClean="0"/>
              <a:t> </a:t>
            </a:r>
          </a:p>
        </p:txBody>
      </p:sp>
      <p:sp>
        <p:nvSpPr>
          <p:cNvPr id="13316"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3317"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8531">
                                            <p:txEl>
                                              <p:pRg st="1" end="1"/>
                                            </p:txEl>
                                          </p:spTgt>
                                        </p:tgtEl>
                                        <p:attrNameLst>
                                          <p:attrName>style.visibility</p:attrName>
                                        </p:attrNameLst>
                                      </p:cBhvr>
                                      <p:to>
                                        <p:strVal val="visible"/>
                                      </p:to>
                                    </p:set>
                                    <p:anim calcmode="lin" valueType="num">
                                      <p:cBhvr additive="base">
                                        <p:cTn id="7" dur="500" fill="hold"/>
                                        <p:tgtEl>
                                          <p:spTgt spid="27853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853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78531">
                                            <p:txEl>
                                              <p:pRg st="2" end="2"/>
                                            </p:txEl>
                                          </p:spTgt>
                                        </p:tgtEl>
                                        <p:attrNameLst>
                                          <p:attrName>style.visibility</p:attrName>
                                        </p:attrNameLst>
                                      </p:cBhvr>
                                      <p:to>
                                        <p:strVal val="visible"/>
                                      </p:to>
                                    </p:set>
                                    <p:anim calcmode="lin" valueType="num">
                                      <p:cBhvr additive="base">
                                        <p:cTn id="11" dur="500" fill="hold"/>
                                        <p:tgtEl>
                                          <p:spTgt spid="27853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8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78531">
                                            <p:txEl>
                                              <p:pRg st="3" end="3"/>
                                            </p:txEl>
                                          </p:spTgt>
                                        </p:tgtEl>
                                        <p:attrNameLst>
                                          <p:attrName>style.visibility</p:attrName>
                                        </p:attrNameLst>
                                      </p:cBhvr>
                                      <p:to>
                                        <p:strVal val="visible"/>
                                      </p:to>
                                    </p:set>
                                    <p:anim calcmode="lin" valueType="num">
                                      <p:cBhvr additive="base">
                                        <p:cTn id="17" dur="500" fill="hold"/>
                                        <p:tgtEl>
                                          <p:spTgt spid="27853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78531">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78531">
                                            <p:txEl>
                                              <p:pRg st="4" end="4"/>
                                            </p:txEl>
                                          </p:spTgt>
                                        </p:tgtEl>
                                        <p:attrNameLst>
                                          <p:attrName>style.visibility</p:attrName>
                                        </p:attrNameLst>
                                      </p:cBhvr>
                                      <p:to>
                                        <p:strVal val="visible"/>
                                      </p:to>
                                    </p:set>
                                    <p:anim calcmode="lin" valueType="num">
                                      <p:cBhvr additive="base">
                                        <p:cTn id="21" dur="500" fill="hold"/>
                                        <p:tgtEl>
                                          <p:spTgt spid="27853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78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278531">
                                            <p:txEl>
                                              <p:pRg st="5" end="5"/>
                                            </p:txEl>
                                          </p:spTgt>
                                        </p:tgtEl>
                                        <p:attrNameLst>
                                          <p:attrName>style.visibility</p:attrName>
                                        </p:attrNameLst>
                                      </p:cBhvr>
                                      <p:to>
                                        <p:strVal val="visible"/>
                                      </p:to>
                                    </p:set>
                                    <p:anim calcmode="lin" valueType="num">
                                      <p:cBhvr additive="base">
                                        <p:cTn id="27" dur="500" fill="hold"/>
                                        <p:tgtEl>
                                          <p:spTgt spid="27853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7853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78531">
                                            <p:txEl>
                                              <p:pRg st="6" end="6"/>
                                            </p:txEl>
                                          </p:spTgt>
                                        </p:tgtEl>
                                        <p:attrNameLst>
                                          <p:attrName>style.visibility</p:attrName>
                                        </p:attrNameLst>
                                      </p:cBhvr>
                                      <p:to>
                                        <p:strVal val="visible"/>
                                      </p:to>
                                    </p:set>
                                    <p:anim calcmode="lin" valueType="num">
                                      <p:cBhvr additive="base">
                                        <p:cTn id="33" dur="500" fill="hold"/>
                                        <p:tgtEl>
                                          <p:spTgt spid="27853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7853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78531">
                                            <p:txEl>
                                              <p:pRg st="7" end="7"/>
                                            </p:txEl>
                                          </p:spTgt>
                                        </p:tgtEl>
                                        <p:attrNameLst>
                                          <p:attrName>style.visibility</p:attrName>
                                        </p:attrNameLst>
                                      </p:cBhvr>
                                      <p:to>
                                        <p:strVal val="visible"/>
                                      </p:to>
                                    </p:set>
                                    <p:anim calcmode="lin" valueType="num">
                                      <p:cBhvr additive="base">
                                        <p:cTn id="39" dur="500" fill="hold"/>
                                        <p:tgtEl>
                                          <p:spTgt spid="278531">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78531">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78531">
                                            <p:txEl>
                                              <p:pRg st="8" end="8"/>
                                            </p:txEl>
                                          </p:spTgt>
                                        </p:tgtEl>
                                        <p:attrNameLst>
                                          <p:attrName>style.visibility</p:attrName>
                                        </p:attrNameLst>
                                      </p:cBhvr>
                                      <p:to>
                                        <p:strVal val="visible"/>
                                      </p:to>
                                    </p:set>
                                    <p:anim calcmode="lin" valueType="num">
                                      <p:cBhvr additive="base">
                                        <p:cTn id="43" dur="500" fill="hold"/>
                                        <p:tgtEl>
                                          <p:spTgt spid="278531">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8531">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78531">
                                            <p:txEl>
                                              <p:pRg st="9" end="9"/>
                                            </p:txEl>
                                          </p:spTgt>
                                        </p:tgtEl>
                                        <p:attrNameLst>
                                          <p:attrName>style.visibility</p:attrName>
                                        </p:attrNameLst>
                                      </p:cBhvr>
                                      <p:to>
                                        <p:strVal val="visible"/>
                                      </p:to>
                                    </p:set>
                                    <p:anim calcmode="lin" valueType="num">
                                      <p:cBhvr additive="base">
                                        <p:cTn id="47" dur="500" fill="hold"/>
                                        <p:tgtEl>
                                          <p:spTgt spid="278531">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7853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r>
              <a:rPr lang="ru-RU" sz="4000" smtClean="0"/>
              <a:t>Определение критических случаев</a:t>
            </a:r>
            <a:endParaRPr lang="en-US" sz="4000" smtClean="0"/>
          </a:p>
        </p:txBody>
      </p:sp>
      <p:sp>
        <p:nvSpPr>
          <p:cNvPr id="37891" name="Rectangle 3"/>
          <p:cNvSpPr>
            <a:spLocks noGrp="1" noChangeArrowheads="1"/>
          </p:cNvSpPr>
          <p:nvPr>
            <p:ph type="body" idx="1"/>
          </p:nvPr>
        </p:nvSpPr>
        <p:spPr/>
        <p:txBody>
          <a:bodyPr/>
          <a:lstStyle/>
          <a:p>
            <a:pPr eaLnBrk="1" hangingPunct="1">
              <a:defRPr/>
            </a:pPr>
            <a:r>
              <a:rPr lang="en-GB" dirty="0" smtClean="0"/>
              <a:t>“</a:t>
            </a:r>
            <a:r>
              <a:rPr lang="ru-RU" dirty="0" smtClean="0"/>
              <a:t>Любая беременная женщина или женщина, недавно родившая ребёнка (спустя шесть недель), чья жизнь под угрозой и кто выживает случайно или благодаря оказанной медицинской помощи</a:t>
            </a:r>
            <a:r>
              <a:rPr lang="en-GB" dirty="0" smtClean="0"/>
              <a:t>”.</a:t>
            </a:r>
            <a:endParaRPr lang="en-US" dirty="0" smtClean="0"/>
          </a:p>
        </p:txBody>
      </p:sp>
      <p:sp>
        <p:nvSpPr>
          <p:cNvPr id="14340"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4342"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1143000" y="533400"/>
            <a:ext cx="6813550" cy="1095375"/>
          </a:xfrm>
          <a:solidFill>
            <a:srgbClr val="FFFF99"/>
          </a:solidFill>
          <a:ln>
            <a:solidFill>
              <a:schemeClr val="tx1"/>
            </a:solidFill>
          </a:ln>
        </p:spPr>
        <p:txBody>
          <a:bodyPr/>
          <a:lstStyle/>
          <a:p>
            <a:pPr eaLnBrk="1" hangingPunct="1">
              <a:defRPr/>
            </a:pPr>
            <a:r>
              <a:rPr lang="ru-RU" sz="3600" smtClean="0">
                <a:solidFill>
                  <a:schemeClr val="bg2"/>
                </a:solidFill>
                <a:effectLst/>
              </a:rPr>
              <a:t>Концепция критических случав</a:t>
            </a:r>
            <a:endParaRPr lang="en-US" sz="2800" smtClean="0">
              <a:solidFill>
                <a:schemeClr val="bg2"/>
              </a:solidFill>
            </a:endParaRPr>
          </a:p>
        </p:txBody>
      </p:sp>
      <p:grpSp>
        <p:nvGrpSpPr>
          <p:cNvPr id="15363" name="Group 25"/>
          <p:cNvGrpSpPr>
            <a:grpSpLocks/>
          </p:cNvGrpSpPr>
          <p:nvPr/>
        </p:nvGrpSpPr>
        <p:grpSpPr bwMode="auto">
          <a:xfrm>
            <a:off x="539750" y="1989138"/>
            <a:ext cx="6911975" cy="3960812"/>
            <a:chOff x="1156" y="1298"/>
            <a:chExt cx="3403" cy="2495"/>
          </a:xfrm>
        </p:grpSpPr>
        <p:sp>
          <p:nvSpPr>
            <p:cNvPr id="15369" name="Text Box 5"/>
            <p:cNvSpPr txBox="1">
              <a:spLocks noChangeArrowheads="1"/>
            </p:cNvSpPr>
            <p:nvPr/>
          </p:nvSpPr>
          <p:spPr bwMode="auto">
            <a:xfrm>
              <a:off x="1156" y="1298"/>
              <a:ext cx="1406" cy="256"/>
            </a:xfrm>
            <a:prstGeom prst="rect">
              <a:avLst/>
            </a:prstGeom>
            <a:solidFill>
              <a:srgbClr val="FFD607"/>
            </a:solidFill>
            <a:ln w="9525">
              <a:solidFill>
                <a:schemeClr val="tx1"/>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b="1" u="none">
                  <a:solidFill>
                    <a:schemeClr val="bg2"/>
                  </a:solidFill>
                </a:rPr>
                <a:t>Без осложнений</a:t>
              </a:r>
              <a:endParaRPr lang="en-US" altLang="ru-RU" sz="2000" b="1" u="none"/>
            </a:p>
          </p:txBody>
        </p:sp>
        <p:sp>
          <p:nvSpPr>
            <p:cNvPr id="15370" name="Text Box 6"/>
            <p:cNvSpPr txBox="1">
              <a:spLocks noChangeArrowheads="1"/>
            </p:cNvSpPr>
            <p:nvPr/>
          </p:nvSpPr>
          <p:spPr bwMode="auto">
            <a:xfrm>
              <a:off x="1156" y="1949"/>
              <a:ext cx="1406" cy="256"/>
            </a:xfrm>
            <a:prstGeom prst="rect">
              <a:avLst/>
            </a:prstGeom>
            <a:solidFill>
              <a:srgbClr val="FFD607"/>
            </a:solidFill>
            <a:ln w="9525">
              <a:solidFill>
                <a:schemeClr val="tx1"/>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b="1" u="none">
                  <a:solidFill>
                    <a:schemeClr val="bg2"/>
                  </a:solidFill>
                </a:rPr>
                <a:t>С осложнениями</a:t>
              </a:r>
              <a:endParaRPr lang="en-US" altLang="ru-RU" sz="2000" b="1" u="none"/>
            </a:p>
          </p:txBody>
        </p:sp>
        <p:sp>
          <p:nvSpPr>
            <p:cNvPr id="15371" name="Text Box 7"/>
            <p:cNvSpPr txBox="1">
              <a:spLocks noChangeArrowheads="1"/>
            </p:cNvSpPr>
            <p:nvPr/>
          </p:nvSpPr>
          <p:spPr bwMode="auto">
            <a:xfrm>
              <a:off x="1156" y="2568"/>
              <a:ext cx="1406" cy="448"/>
            </a:xfrm>
            <a:prstGeom prst="rect">
              <a:avLst/>
            </a:prstGeom>
            <a:solidFill>
              <a:srgbClr val="FFD607"/>
            </a:solidFill>
            <a:ln w="9525">
              <a:solidFill>
                <a:schemeClr val="tx1"/>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b="1" u="none">
                  <a:solidFill>
                    <a:schemeClr val="bg2"/>
                  </a:solidFill>
                </a:rPr>
                <a:t>С большими осложнениями</a:t>
              </a:r>
              <a:endParaRPr lang="en-US" altLang="ru-RU" sz="2000" b="1" u="none"/>
            </a:p>
          </p:txBody>
        </p:sp>
        <p:sp>
          <p:nvSpPr>
            <p:cNvPr id="15372" name="Text Box 8"/>
            <p:cNvSpPr txBox="1">
              <a:spLocks noChangeArrowheads="1"/>
            </p:cNvSpPr>
            <p:nvPr/>
          </p:nvSpPr>
          <p:spPr bwMode="auto">
            <a:xfrm>
              <a:off x="1156" y="3385"/>
              <a:ext cx="1406" cy="256"/>
            </a:xfrm>
            <a:prstGeom prst="rect">
              <a:avLst/>
            </a:prstGeom>
            <a:solidFill>
              <a:srgbClr val="FFD607"/>
            </a:solidFill>
            <a:ln w="9525">
              <a:solidFill>
                <a:schemeClr val="tx1"/>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b="1" u="none">
                  <a:solidFill>
                    <a:schemeClr val="bg2"/>
                  </a:solidFill>
                </a:rPr>
                <a:t>Угрожающие жизни</a:t>
              </a:r>
              <a:r>
                <a:rPr lang="en-GB" altLang="ru-RU" sz="2000" b="1" u="none">
                  <a:solidFill>
                    <a:schemeClr val="bg2"/>
                  </a:solidFill>
                </a:rPr>
                <a:t> </a:t>
              </a:r>
              <a:endParaRPr lang="en-US" altLang="ru-RU" sz="2000" b="1" u="none">
                <a:solidFill>
                  <a:schemeClr val="bg2"/>
                </a:solidFill>
              </a:endParaRPr>
            </a:p>
          </p:txBody>
        </p:sp>
        <p:sp>
          <p:nvSpPr>
            <p:cNvPr id="15373" name="Text Box 9"/>
            <p:cNvSpPr txBox="1">
              <a:spLocks noChangeArrowheads="1"/>
            </p:cNvSpPr>
            <p:nvPr/>
          </p:nvSpPr>
          <p:spPr bwMode="auto">
            <a:xfrm>
              <a:off x="3742" y="1298"/>
              <a:ext cx="590" cy="256"/>
            </a:xfrm>
            <a:prstGeom prst="rect">
              <a:avLst/>
            </a:prstGeom>
            <a:solidFill>
              <a:schemeClr val="folHlink"/>
            </a:solidFill>
            <a:ln w="9525">
              <a:solidFill>
                <a:schemeClr val="hlink"/>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u="none">
                  <a:solidFill>
                    <a:schemeClr val="bg2"/>
                  </a:solidFill>
                </a:rPr>
                <a:t>Здоровая </a:t>
              </a:r>
              <a:endParaRPr lang="en-US" altLang="ru-RU" sz="2000" u="none">
                <a:solidFill>
                  <a:schemeClr val="bg2"/>
                </a:solidFill>
              </a:endParaRPr>
            </a:p>
          </p:txBody>
        </p:sp>
        <p:sp>
          <p:nvSpPr>
            <p:cNvPr id="15374" name="Text Box 10"/>
            <p:cNvSpPr txBox="1">
              <a:spLocks noChangeArrowheads="1"/>
            </p:cNvSpPr>
            <p:nvPr/>
          </p:nvSpPr>
          <p:spPr bwMode="auto">
            <a:xfrm>
              <a:off x="3606" y="2221"/>
              <a:ext cx="953" cy="256"/>
            </a:xfrm>
            <a:prstGeom prst="rect">
              <a:avLst/>
            </a:prstGeom>
            <a:solidFill>
              <a:schemeClr val="folHlink"/>
            </a:solidFill>
            <a:ln w="9525">
              <a:solidFill>
                <a:schemeClr val="hlink"/>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u="none">
                  <a:solidFill>
                    <a:schemeClr val="bg2"/>
                  </a:solidFill>
                </a:rPr>
                <a:t>Выздоровевшая</a:t>
              </a:r>
              <a:r>
                <a:rPr lang="ru-RU" altLang="ru-RU" sz="2000" u="none">
                  <a:solidFill>
                    <a:schemeClr val="accent1"/>
                  </a:solidFill>
                </a:rPr>
                <a:t> </a:t>
              </a:r>
              <a:endParaRPr lang="en-US" altLang="ru-RU" sz="2000" u="none">
                <a:solidFill>
                  <a:schemeClr val="accent1"/>
                </a:solidFill>
              </a:endParaRPr>
            </a:p>
          </p:txBody>
        </p:sp>
        <p:sp>
          <p:nvSpPr>
            <p:cNvPr id="15375" name="Text Box 11"/>
            <p:cNvSpPr txBox="1">
              <a:spLocks noChangeArrowheads="1"/>
            </p:cNvSpPr>
            <p:nvPr/>
          </p:nvSpPr>
          <p:spPr bwMode="auto">
            <a:xfrm>
              <a:off x="3651" y="2947"/>
              <a:ext cx="816" cy="256"/>
            </a:xfrm>
            <a:prstGeom prst="rect">
              <a:avLst/>
            </a:prstGeom>
            <a:solidFill>
              <a:schemeClr val="folHlink"/>
            </a:solidFill>
            <a:ln w="9525">
              <a:solidFill>
                <a:schemeClr val="hlink"/>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u="none">
                  <a:solidFill>
                    <a:schemeClr val="bg2"/>
                  </a:solidFill>
                </a:rPr>
                <a:t>Выжившая</a:t>
              </a:r>
              <a:endParaRPr lang="en-US" altLang="ru-RU" sz="2000" u="none">
                <a:solidFill>
                  <a:schemeClr val="bg2"/>
                </a:solidFill>
              </a:endParaRPr>
            </a:p>
          </p:txBody>
        </p:sp>
        <p:sp>
          <p:nvSpPr>
            <p:cNvPr id="15376" name="Text Box 12"/>
            <p:cNvSpPr txBox="1">
              <a:spLocks noChangeArrowheads="1"/>
            </p:cNvSpPr>
            <p:nvPr/>
          </p:nvSpPr>
          <p:spPr bwMode="auto">
            <a:xfrm>
              <a:off x="3742" y="3537"/>
              <a:ext cx="590" cy="256"/>
            </a:xfrm>
            <a:prstGeom prst="rect">
              <a:avLst/>
            </a:prstGeom>
            <a:solidFill>
              <a:schemeClr val="folHlink"/>
            </a:solidFill>
            <a:ln w="9525">
              <a:solidFill>
                <a:schemeClr val="hlink"/>
              </a:solidFill>
              <a:miter lim="800000"/>
              <a:headEnd/>
              <a:tailEnd/>
            </a:ln>
          </p:spPr>
          <p:txBody>
            <a:bodyP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spcBef>
                  <a:spcPct val="50000"/>
                </a:spcBef>
              </a:pPr>
              <a:r>
                <a:rPr lang="ru-RU" altLang="ru-RU" sz="2000" u="none">
                  <a:solidFill>
                    <a:schemeClr val="bg2"/>
                  </a:solidFill>
                </a:rPr>
                <a:t>Умершая</a:t>
              </a:r>
              <a:endParaRPr lang="en-US" altLang="ru-RU" sz="2000" u="none">
                <a:solidFill>
                  <a:schemeClr val="bg2"/>
                </a:solidFill>
              </a:endParaRPr>
            </a:p>
          </p:txBody>
        </p:sp>
        <p:sp>
          <p:nvSpPr>
            <p:cNvPr id="38925" name="Line 13"/>
            <p:cNvSpPr>
              <a:spLocks noChangeShapeType="1"/>
            </p:cNvSpPr>
            <p:nvPr/>
          </p:nvSpPr>
          <p:spPr bwMode="auto">
            <a:xfrm>
              <a:off x="1837" y="1570"/>
              <a:ext cx="0" cy="363"/>
            </a:xfrm>
            <a:prstGeom prst="line">
              <a:avLst/>
            </a:prstGeom>
            <a:noFill/>
            <a:ln w="5715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sp>
          <p:nvSpPr>
            <p:cNvPr id="38926" name="Line 14"/>
            <p:cNvSpPr>
              <a:spLocks noChangeShapeType="1"/>
            </p:cNvSpPr>
            <p:nvPr/>
          </p:nvSpPr>
          <p:spPr bwMode="auto">
            <a:xfrm>
              <a:off x="1837" y="2205"/>
              <a:ext cx="0" cy="363"/>
            </a:xfrm>
            <a:prstGeom prst="line">
              <a:avLst/>
            </a:prstGeom>
            <a:noFill/>
            <a:ln w="5715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sp>
          <p:nvSpPr>
            <p:cNvPr id="38927" name="Line 15"/>
            <p:cNvSpPr>
              <a:spLocks noChangeShapeType="1"/>
            </p:cNvSpPr>
            <p:nvPr/>
          </p:nvSpPr>
          <p:spPr bwMode="auto">
            <a:xfrm>
              <a:off x="1837" y="3022"/>
              <a:ext cx="0" cy="363"/>
            </a:xfrm>
            <a:prstGeom prst="line">
              <a:avLst/>
            </a:prstGeom>
            <a:noFill/>
            <a:ln w="5715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sp>
          <p:nvSpPr>
            <p:cNvPr id="38928" name="Line 16"/>
            <p:cNvSpPr>
              <a:spLocks noChangeShapeType="1"/>
            </p:cNvSpPr>
            <p:nvPr/>
          </p:nvSpPr>
          <p:spPr bwMode="auto">
            <a:xfrm>
              <a:off x="2562" y="1434"/>
              <a:ext cx="1180" cy="0"/>
            </a:xfrm>
            <a:prstGeom prst="line">
              <a:avLst/>
            </a:prstGeom>
            <a:noFill/>
            <a:ln w="3810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sp>
          <p:nvSpPr>
            <p:cNvPr id="38929" name="Line 17"/>
            <p:cNvSpPr>
              <a:spLocks noChangeShapeType="1"/>
            </p:cNvSpPr>
            <p:nvPr/>
          </p:nvSpPr>
          <p:spPr bwMode="auto">
            <a:xfrm>
              <a:off x="2562" y="2069"/>
              <a:ext cx="1044" cy="272"/>
            </a:xfrm>
            <a:prstGeom prst="line">
              <a:avLst/>
            </a:prstGeom>
            <a:noFill/>
            <a:ln w="3810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sp>
          <p:nvSpPr>
            <p:cNvPr id="38930" name="Line 18"/>
            <p:cNvSpPr>
              <a:spLocks noChangeShapeType="1"/>
            </p:cNvSpPr>
            <p:nvPr/>
          </p:nvSpPr>
          <p:spPr bwMode="auto">
            <a:xfrm flipV="1">
              <a:off x="2562" y="2387"/>
              <a:ext cx="1044" cy="408"/>
            </a:xfrm>
            <a:prstGeom prst="line">
              <a:avLst/>
            </a:prstGeom>
            <a:noFill/>
            <a:ln w="3810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sp>
          <p:nvSpPr>
            <p:cNvPr id="38931" name="Line 19"/>
            <p:cNvSpPr>
              <a:spLocks noChangeShapeType="1"/>
            </p:cNvSpPr>
            <p:nvPr/>
          </p:nvSpPr>
          <p:spPr bwMode="auto">
            <a:xfrm>
              <a:off x="2562" y="3521"/>
              <a:ext cx="1180" cy="136"/>
            </a:xfrm>
            <a:prstGeom prst="line">
              <a:avLst/>
            </a:prstGeom>
            <a:noFill/>
            <a:ln w="3810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sp>
          <p:nvSpPr>
            <p:cNvPr id="38932" name="Line 20"/>
            <p:cNvSpPr>
              <a:spLocks noChangeShapeType="1"/>
            </p:cNvSpPr>
            <p:nvPr/>
          </p:nvSpPr>
          <p:spPr bwMode="auto">
            <a:xfrm flipV="1">
              <a:off x="2562" y="3067"/>
              <a:ext cx="1089" cy="454"/>
            </a:xfrm>
            <a:prstGeom prst="line">
              <a:avLst/>
            </a:prstGeom>
            <a:noFill/>
            <a:ln w="38100">
              <a:solidFill>
                <a:schemeClr val="hlink"/>
              </a:solidFill>
              <a:round/>
              <a:headEnd/>
              <a:tailEnd type="triangle" w="med" len="med"/>
            </a:ln>
            <a:effectLst/>
          </p:spPr>
          <p:txBody>
            <a:bodyPr/>
            <a:lstStyle/>
            <a:p>
              <a:pPr>
                <a:defRPr/>
              </a:pPr>
              <a:endParaRPr lang="ru-RU">
                <a:effectLst>
                  <a:outerShdw blurRad="38100" dist="38100" dir="2700000" algn="tl">
                    <a:srgbClr val="000000">
                      <a:alpha val="43137"/>
                    </a:srgbClr>
                  </a:outerShdw>
                </a:effectLst>
              </a:endParaRPr>
            </a:p>
          </p:txBody>
        </p:sp>
      </p:grpSp>
      <p:sp>
        <p:nvSpPr>
          <p:cNvPr id="15364" name="Rectangle 21"/>
          <p:cNvSpPr>
            <a:spLocks noChangeArrowheads="1"/>
          </p:cNvSpPr>
          <p:nvPr/>
        </p:nvSpPr>
        <p:spPr bwMode="auto">
          <a:xfrm>
            <a:off x="7380288" y="4437063"/>
            <a:ext cx="1584325" cy="504825"/>
          </a:xfrm>
          <a:prstGeom prst="rect">
            <a:avLst/>
          </a:prstGeom>
          <a:solidFill>
            <a:schemeClr val="accent1"/>
          </a:solidFill>
          <a:ln w="9525">
            <a:solidFill>
              <a:schemeClr val="tx1"/>
            </a:solidFill>
            <a:miter lim="800000"/>
            <a:headEnd/>
            <a:tailEnd/>
          </a:ln>
        </p:spPr>
        <p:txBody>
          <a:bodyPr wrap="none" anchor="ct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r>
              <a:rPr lang="ru-RU" altLang="ru-RU" sz="1400" b="1" u="none">
                <a:solidFill>
                  <a:schemeClr val="bg2"/>
                </a:solidFill>
                <a:latin typeface="Arial" panose="020B0604020202020204" pitchFamily="34" charset="0"/>
              </a:rPr>
              <a:t>Критический</a:t>
            </a:r>
          </a:p>
          <a:p>
            <a:r>
              <a:rPr lang="ru-RU" altLang="ru-RU" sz="1400" b="1" u="none">
                <a:solidFill>
                  <a:schemeClr val="bg2"/>
                </a:solidFill>
                <a:latin typeface="Arial" panose="020B0604020202020204" pitchFamily="34" charset="0"/>
              </a:rPr>
              <a:t>случай</a:t>
            </a:r>
            <a:endParaRPr lang="en-US" altLang="ru-RU" sz="1400" b="1" u="none">
              <a:solidFill>
                <a:schemeClr val="bg2"/>
              </a:solidFill>
              <a:latin typeface="Arial" panose="020B0604020202020204" pitchFamily="34" charset="0"/>
            </a:endParaRPr>
          </a:p>
        </p:txBody>
      </p:sp>
      <p:sp>
        <p:nvSpPr>
          <p:cNvPr id="38934" name="Line 22"/>
          <p:cNvSpPr>
            <a:spLocks noChangeShapeType="1"/>
          </p:cNvSpPr>
          <p:nvPr/>
        </p:nvSpPr>
        <p:spPr bwMode="auto">
          <a:xfrm flipV="1">
            <a:off x="7092950" y="4652963"/>
            <a:ext cx="215900" cy="144462"/>
          </a:xfrm>
          <a:prstGeom prst="line">
            <a:avLst/>
          </a:prstGeom>
          <a:noFill/>
          <a:ln w="9525">
            <a:solidFill>
              <a:schemeClr val="tx1"/>
            </a:solidFill>
            <a:round/>
            <a:headEnd/>
            <a:tailEnd/>
          </a:ln>
          <a:effectLst/>
        </p:spPr>
        <p:txBody>
          <a:bodyPr/>
          <a:lstStyle/>
          <a:p>
            <a:pPr>
              <a:defRPr/>
            </a:pPr>
            <a:endParaRPr lang="ru-RU">
              <a:effectLst>
                <a:outerShdw blurRad="38100" dist="38100" dir="2700000" algn="tl">
                  <a:srgbClr val="000000">
                    <a:alpha val="43137"/>
                  </a:srgbClr>
                </a:outerShdw>
              </a:effectLst>
            </a:endParaRPr>
          </a:p>
        </p:txBody>
      </p:sp>
      <p:sp>
        <p:nvSpPr>
          <p:cNvPr id="38935" name="Line 23"/>
          <p:cNvSpPr>
            <a:spLocks noChangeShapeType="1"/>
          </p:cNvSpPr>
          <p:nvPr/>
        </p:nvSpPr>
        <p:spPr bwMode="auto">
          <a:xfrm flipV="1">
            <a:off x="7092950" y="4797425"/>
            <a:ext cx="215900" cy="144463"/>
          </a:xfrm>
          <a:prstGeom prst="line">
            <a:avLst/>
          </a:prstGeom>
          <a:noFill/>
          <a:ln w="9525">
            <a:solidFill>
              <a:schemeClr val="tx1"/>
            </a:solidFill>
            <a:round/>
            <a:headEnd/>
            <a:tailEnd/>
          </a:ln>
          <a:effectLst/>
        </p:spPr>
        <p:txBody>
          <a:bodyPr/>
          <a:lstStyle/>
          <a:p>
            <a:pPr>
              <a:defRPr/>
            </a:pPr>
            <a:endParaRPr lang="ru-RU">
              <a:effectLst>
                <a:outerShdw blurRad="38100" dist="38100" dir="2700000" algn="tl">
                  <a:srgbClr val="000000">
                    <a:alpha val="43137"/>
                  </a:srgbClr>
                </a:outerShdw>
              </a:effectLst>
            </a:endParaRPr>
          </a:p>
        </p:txBody>
      </p:sp>
      <p:sp>
        <p:nvSpPr>
          <p:cNvPr id="15367" name="Rectangle 2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5368" name="Rectangle 25"/>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0" y="571500"/>
            <a:ext cx="8858250" cy="1143000"/>
          </a:xfrm>
        </p:spPr>
        <p:txBody>
          <a:bodyPr/>
          <a:lstStyle/>
          <a:p>
            <a:pPr eaLnBrk="1" hangingPunct="1">
              <a:defRPr/>
            </a:pPr>
            <a:r>
              <a:rPr lang="ru-RU" dirty="0" smtClean="0"/>
              <a:t>Зачем анализировать критические случаи</a:t>
            </a:r>
            <a:r>
              <a:rPr lang="en-GB" dirty="0" smtClean="0"/>
              <a:t>? </a:t>
            </a:r>
            <a:r>
              <a:rPr lang="ru-RU" dirty="0" smtClean="0"/>
              <a:t/>
            </a:r>
            <a:br>
              <a:rPr lang="ru-RU" dirty="0" smtClean="0"/>
            </a:br>
            <a:r>
              <a:rPr lang="ru-RU" dirty="0" smtClean="0"/>
              <a:t>Преимущества</a:t>
            </a:r>
            <a:r>
              <a:rPr lang="en-GB" dirty="0" smtClean="0"/>
              <a:t>: </a:t>
            </a:r>
          </a:p>
        </p:txBody>
      </p:sp>
      <p:sp>
        <p:nvSpPr>
          <p:cNvPr id="43011" name="Rectangle 3"/>
          <p:cNvSpPr>
            <a:spLocks noGrp="1" noChangeArrowheads="1"/>
          </p:cNvSpPr>
          <p:nvPr>
            <p:ph type="body" idx="1"/>
          </p:nvPr>
        </p:nvSpPr>
        <p:spPr>
          <a:xfrm>
            <a:off x="755650" y="2205038"/>
            <a:ext cx="7772400" cy="4114800"/>
          </a:xfrm>
        </p:spPr>
        <p:txBody>
          <a:bodyPr/>
          <a:lstStyle/>
          <a:p>
            <a:pPr eaLnBrk="1" hangingPunct="1">
              <a:lnSpc>
                <a:spcPct val="90000"/>
              </a:lnSpc>
              <a:defRPr/>
            </a:pPr>
            <a:r>
              <a:rPr lang="ru-RU" dirty="0" smtClean="0"/>
              <a:t>Критические случаи являются более частыми, чем случаи смерти</a:t>
            </a:r>
          </a:p>
          <a:p>
            <a:pPr eaLnBrk="1" hangingPunct="1">
              <a:lnSpc>
                <a:spcPct val="90000"/>
              </a:lnSpc>
              <a:defRPr/>
            </a:pPr>
            <a:r>
              <a:rPr lang="ru-RU" dirty="0" smtClean="0"/>
              <a:t>Критические случаи являются менее угрожающими для медицинских работников, чем случаи смерти</a:t>
            </a:r>
          </a:p>
          <a:p>
            <a:pPr eaLnBrk="1" hangingPunct="1">
              <a:lnSpc>
                <a:spcPct val="90000"/>
              </a:lnSpc>
              <a:defRPr/>
            </a:pPr>
            <a:r>
              <a:rPr lang="ru-RU" dirty="0" smtClean="0"/>
              <a:t>Существует возможность включить в аудит оценку полученного ухода самой женщины </a:t>
            </a:r>
            <a:endParaRPr lang="en-GB" dirty="0" smtClean="0"/>
          </a:p>
          <a:p>
            <a:pPr eaLnBrk="1" hangingPunct="1">
              <a:lnSpc>
                <a:spcPct val="90000"/>
              </a:lnSpc>
              <a:defRPr/>
            </a:pPr>
            <a:endParaRPr lang="en-GB" dirty="0" smtClean="0"/>
          </a:p>
        </p:txBody>
      </p:sp>
      <p:sp>
        <p:nvSpPr>
          <p:cNvPr id="16388"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6389"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rrowheads="1"/>
          </p:cNvSpPr>
          <p:nvPr>
            <p:ph type="title"/>
          </p:nvPr>
        </p:nvSpPr>
        <p:spPr/>
        <p:txBody>
          <a:bodyPr/>
          <a:lstStyle/>
          <a:p>
            <a:pPr eaLnBrk="1" hangingPunct="1">
              <a:defRPr/>
            </a:pPr>
            <a:r>
              <a:rPr lang="ru-RU" sz="4000" smtClean="0"/>
              <a:t>Аудит критических случаев на базе учреждения</a:t>
            </a:r>
            <a:endParaRPr lang="en-GB" sz="4000" smtClean="0"/>
          </a:p>
        </p:txBody>
      </p:sp>
      <p:sp>
        <p:nvSpPr>
          <p:cNvPr id="17411" name="Rectangle 3"/>
          <p:cNvSpPr>
            <a:spLocks noGrp="1" noChangeArrowheads="1"/>
          </p:cNvSpPr>
          <p:nvPr>
            <p:ph type="body" idx="1"/>
          </p:nvPr>
        </p:nvSpPr>
        <p:spPr>
          <a:xfrm>
            <a:off x="457200" y="1989138"/>
            <a:ext cx="8229600" cy="4137025"/>
          </a:xfrm>
        </p:spPr>
        <p:txBody>
          <a:bodyPr/>
          <a:lstStyle/>
          <a:p>
            <a:pPr eaLnBrk="1" hangingPunct="1"/>
            <a:r>
              <a:rPr lang="ru-RU" altLang="ru-RU" sz="3600" dirty="0" smtClean="0">
                <a:effectLst/>
              </a:rPr>
              <a:t>Качественный, глубокий и детальный анализ </a:t>
            </a:r>
            <a:r>
              <a:rPr lang="ru-RU" altLang="ru-RU" sz="3600" b="1" u="sng" dirty="0" smtClean="0">
                <a:effectLst/>
              </a:rPr>
              <a:t>плюсов</a:t>
            </a:r>
            <a:r>
              <a:rPr lang="ru-RU" altLang="ru-RU" sz="3600" dirty="0" smtClean="0">
                <a:effectLst/>
              </a:rPr>
              <a:t> и упущений</a:t>
            </a:r>
            <a:r>
              <a:rPr lang="ru-RU" altLang="ru-RU" sz="3600" b="1" dirty="0" smtClean="0">
                <a:effectLst/>
              </a:rPr>
              <a:t>,</a:t>
            </a:r>
            <a:r>
              <a:rPr lang="ru-RU" altLang="ru-RU" sz="3600" dirty="0" smtClean="0">
                <a:effectLst/>
              </a:rPr>
              <a:t> относящихся к ведению критических случаев в медицинском учреждении</a:t>
            </a:r>
          </a:p>
          <a:p>
            <a:pPr eaLnBrk="1" hangingPunct="1"/>
            <a:r>
              <a:rPr lang="ru-RU" altLang="ru-RU" sz="3600" dirty="0" smtClean="0">
                <a:effectLst/>
              </a:rPr>
              <a:t>Позволяет улучшить местную практику и процедуры сразу во благо будущих пациенток</a:t>
            </a:r>
          </a:p>
        </p:txBody>
      </p:sp>
      <p:sp>
        <p:nvSpPr>
          <p:cNvPr id="17412"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7413"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Rot="1" noChangeArrowheads="1"/>
          </p:cNvSpPr>
          <p:nvPr>
            <p:ph type="title"/>
          </p:nvPr>
        </p:nvSpPr>
        <p:spPr/>
        <p:txBody>
          <a:bodyPr/>
          <a:lstStyle/>
          <a:p>
            <a:pPr eaLnBrk="1" hangingPunct="1">
              <a:defRPr/>
            </a:pPr>
            <a:r>
              <a:rPr lang="ru-RU" sz="4000" smtClean="0"/>
              <a:t>Аудит критических случаев на базе учреждения</a:t>
            </a:r>
          </a:p>
        </p:txBody>
      </p:sp>
      <p:sp>
        <p:nvSpPr>
          <p:cNvPr id="248835" name="Rectangle 3"/>
          <p:cNvSpPr>
            <a:spLocks noGrp="1" noChangeArrowheads="1"/>
          </p:cNvSpPr>
          <p:nvPr>
            <p:ph type="body" idx="1"/>
          </p:nvPr>
        </p:nvSpPr>
        <p:spPr/>
        <p:txBody>
          <a:bodyPr/>
          <a:lstStyle/>
          <a:p>
            <a:pPr eaLnBrk="1" hangingPunct="1">
              <a:lnSpc>
                <a:spcPct val="80000"/>
              </a:lnSpc>
              <a:defRPr/>
            </a:pPr>
            <a:r>
              <a:rPr lang="ru-RU" sz="2800" dirty="0" smtClean="0"/>
              <a:t>Никакого обвинения / порицания</a:t>
            </a:r>
            <a:r>
              <a:rPr lang="en-US" sz="2800" dirty="0" smtClean="0"/>
              <a:t> </a:t>
            </a:r>
          </a:p>
          <a:p>
            <a:pPr lvl="1" eaLnBrk="1" hangingPunct="1">
              <a:lnSpc>
                <a:spcPct val="80000"/>
              </a:lnSpc>
              <a:defRPr/>
            </a:pPr>
            <a:r>
              <a:rPr lang="ru-RU" sz="2400" dirty="0" smtClean="0"/>
              <a:t>Цель состоит в том, чтобы определить упущенные возможности и внедрить решения, а не найти виновного</a:t>
            </a:r>
          </a:p>
          <a:p>
            <a:pPr lvl="1" eaLnBrk="1" hangingPunct="1">
              <a:lnSpc>
                <a:spcPct val="80000"/>
              </a:lnSpc>
              <a:defRPr/>
            </a:pPr>
            <a:r>
              <a:rPr lang="ru-RU" sz="2400" dirty="0" smtClean="0"/>
              <a:t>Персонал  можно похвалить за то, что прошло хорошо, извлечённые уроки должны быть распространены на весь персонал</a:t>
            </a:r>
            <a:endParaRPr lang="en-GB" dirty="0" smtClean="0"/>
          </a:p>
          <a:p>
            <a:pPr eaLnBrk="1" hangingPunct="1">
              <a:lnSpc>
                <a:spcPct val="80000"/>
              </a:lnSpc>
              <a:defRPr/>
            </a:pPr>
            <a:r>
              <a:rPr lang="ru-RU" sz="2800" dirty="0" smtClean="0"/>
              <a:t>Высококачественный уход подразумевает не только более эффективные клинические процедуры, но и управление / организацию услуг и больше гуманности / объёктивности в работе с беременной женщиной</a:t>
            </a:r>
          </a:p>
        </p:txBody>
      </p:sp>
      <p:sp>
        <p:nvSpPr>
          <p:cNvPr id="18436"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8437"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a:xfrm>
            <a:off x="685800" y="304800"/>
            <a:ext cx="7772400" cy="1143000"/>
          </a:xfrm>
        </p:spPr>
        <p:txBody>
          <a:bodyPr/>
          <a:lstStyle/>
          <a:p>
            <a:pPr eaLnBrk="1" hangingPunct="1">
              <a:defRPr/>
            </a:pPr>
            <a:r>
              <a:rPr lang="ru-RU" sz="4000" smtClean="0"/>
              <a:t>Аудит критических случаев на базе учреждения: дополнительные преимущества</a:t>
            </a:r>
            <a:endParaRPr lang="en-GB" sz="4000" smtClean="0"/>
          </a:p>
        </p:txBody>
      </p:sp>
      <p:sp>
        <p:nvSpPr>
          <p:cNvPr id="44035" name="Rectangle 3"/>
          <p:cNvSpPr>
            <a:spLocks noGrp="1" noChangeArrowheads="1"/>
          </p:cNvSpPr>
          <p:nvPr>
            <p:ph type="body" idx="1"/>
          </p:nvPr>
        </p:nvSpPr>
        <p:spPr>
          <a:xfrm>
            <a:off x="684213" y="2205038"/>
            <a:ext cx="7772400" cy="4010025"/>
          </a:xfrm>
        </p:spPr>
        <p:txBody>
          <a:bodyPr/>
          <a:lstStyle/>
          <a:p>
            <a:pPr eaLnBrk="1" hangingPunct="1">
              <a:defRPr/>
            </a:pPr>
            <a:r>
              <a:rPr lang="ru-RU" dirty="0" smtClean="0"/>
              <a:t>Активное привлечение клиницистов (врачей, медсестёр и акушерок), менеджеров и руководителей в рассмотрении критических случаев имеют большое влияние на качество ухода </a:t>
            </a:r>
          </a:p>
          <a:p>
            <a:pPr eaLnBrk="1" hangingPunct="1">
              <a:defRPr/>
            </a:pPr>
            <a:endParaRPr lang="ru-RU" dirty="0" smtClean="0"/>
          </a:p>
          <a:p>
            <a:pPr eaLnBrk="1" hangingPunct="1">
              <a:defRPr/>
            </a:pPr>
            <a:r>
              <a:rPr lang="ru-RU" dirty="0" smtClean="0"/>
              <a:t>Могут быть внедрены немедленные меры</a:t>
            </a:r>
            <a:endParaRPr lang="en-GB" dirty="0" smtClean="0"/>
          </a:p>
        </p:txBody>
      </p:sp>
      <p:sp>
        <p:nvSpPr>
          <p:cNvPr id="19460"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9461"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rrowheads="1"/>
          </p:cNvSpPr>
          <p:nvPr>
            <p:ph type="title"/>
          </p:nvPr>
        </p:nvSpPr>
        <p:spPr>
          <a:xfrm>
            <a:off x="611188" y="304800"/>
            <a:ext cx="8532812" cy="1108075"/>
          </a:xfrm>
        </p:spPr>
        <p:txBody>
          <a:bodyPr/>
          <a:lstStyle/>
          <a:p>
            <a:pPr eaLnBrk="1" hangingPunct="1">
              <a:defRPr/>
            </a:pPr>
            <a:r>
              <a:rPr lang="ru-RU" smtClean="0"/>
              <a:t>Необходимые условия для рассмотрения критических случаев</a:t>
            </a:r>
            <a:r>
              <a:rPr lang="en-GB" sz="3200" smtClean="0"/>
              <a:t> </a:t>
            </a:r>
            <a:endParaRPr lang="ru-RU" sz="3200" smtClean="0"/>
          </a:p>
        </p:txBody>
      </p:sp>
      <p:sp>
        <p:nvSpPr>
          <p:cNvPr id="224259" name="Rectangle 3"/>
          <p:cNvSpPr>
            <a:spLocks noGrp="1" noChangeArrowheads="1"/>
          </p:cNvSpPr>
          <p:nvPr>
            <p:ph type="body" idx="1"/>
          </p:nvPr>
        </p:nvSpPr>
        <p:spPr>
          <a:xfrm>
            <a:off x="684213" y="1916113"/>
            <a:ext cx="7772400" cy="4695825"/>
          </a:xfrm>
        </p:spPr>
        <p:txBody>
          <a:bodyPr/>
          <a:lstStyle/>
          <a:p>
            <a:pPr eaLnBrk="1" hangingPunct="1">
              <a:lnSpc>
                <a:spcPct val="80000"/>
              </a:lnSpc>
              <a:defRPr/>
            </a:pPr>
            <a:r>
              <a:rPr lang="ru-RU" sz="2800" dirty="0" smtClean="0"/>
              <a:t>Установить критерии для критических случаев</a:t>
            </a:r>
            <a:endParaRPr lang="en-US" sz="2800" dirty="0" smtClean="0"/>
          </a:p>
          <a:p>
            <a:pPr lvl="1" eaLnBrk="1" hangingPunct="1">
              <a:lnSpc>
                <a:spcPct val="80000"/>
              </a:lnSpc>
              <a:defRPr/>
            </a:pPr>
            <a:r>
              <a:rPr lang="en-US" sz="2400" dirty="0" smtClean="0"/>
              <a:t>(a)</a:t>
            </a:r>
            <a:r>
              <a:rPr lang="en-US" dirty="0" smtClean="0"/>
              <a:t> </a:t>
            </a:r>
            <a:r>
              <a:rPr lang="ru-RU" sz="2400" i="1" dirty="0" smtClean="0"/>
              <a:t>рабочие определения</a:t>
            </a:r>
            <a:r>
              <a:rPr lang="ru-RU" sz="2400" dirty="0" smtClean="0"/>
              <a:t> критических случаев для выявления случаев</a:t>
            </a:r>
          </a:p>
          <a:p>
            <a:pPr eaLnBrk="1" hangingPunct="1">
              <a:lnSpc>
                <a:spcPct val="80000"/>
              </a:lnSpc>
              <a:defRPr/>
            </a:pPr>
            <a:r>
              <a:rPr lang="ru-RU" sz="2800" dirty="0" smtClean="0"/>
              <a:t>Установить наилучшие практики</a:t>
            </a:r>
            <a:endParaRPr lang="en-US" sz="2800" dirty="0" smtClean="0"/>
          </a:p>
          <a:p>
            <a:pPr lvl="1" eaLnBrk="1" hangingPunct="1">
              <a:lnSpc>
                <a:spcPct val="80000"/>
              </a:lnSpc>
              <a:defRPr/>
            </a:pPr>
            <a:r>
              <a:rPr lang="en-US" sz="2400" dirty="0" smtClean="0"/>
              <a:t>(</a:t>
            </a:r>
            <a:r>
              <a:rPr lang="ru-RU" sz="2400" dirty="0" smtClean="0"/>
              <a:t>б</a:t>
            </a:r>
            <a:r>
              <a:rPr lang="en-US" sz="2400" dirty="0" smtClean="0"/>
              <a:t>) </a:t>
            </a:r>
            <a:r>
              <a:rPr lang="ru-RU" sz="2400" i="1" dirty="0" smtClean="0"/>
              <a:t>стандарты / руководства</a:t>
            </a:r>
            <a:r>
              <a:rPr lang="ru-RU" sz="2400" dirty="0" smtClean="0"/>
              <a:t> по уходу</a:t>
            </a:r>
            <a:r>
              <a:rPr lang="en-US" sz="2400" dirty="0" smtClean="0"/>
              <a:t> </a:t>
            </a:r>
          </a:p>
          <a:p>
            <a:pPr eaLnBrk="1" hangingPunct="1">
              <a:lnSpc>
                <a:spcPct val="80000"/>
              </a:lnSpc>
              <a:defRPr/>
            </a:pPr>
            <a:r>
              <a:rPr lang="ru-RU" sz="2800" i="1" dirty="0" smtClean="0"/>
              <a:t>Методология</a:t>
            </a:r>
            <a:r>
              <a:rPr lang="ru-RU" sz="2800" dirty="0" smtClean="0"/>
              <a:t> рассмотрения</a:t>
            </a:r>
            <a:r>
              <a:rPr lang="en-US" sz="2800" dirty="0" smtClean="0"/>
              <a:t> (</a:t>
            </a:r>
            <a:r>
              <a:rPr lang="ru-RU" sz="2800" dirty="0" smtClean="0"/>
              <a:t>от порога до порога</a:t>
            </a:r>
            <a:r>
              <a:rPr lang="en-US" sz="2800" dirty="0" smtClean="0"/>
              <a:t>, </a:t>
            </a:r>
            <a:r>
              <a:rPr lang="ru-RU" sz="2800" dirty="0" smtClean="0"/>
              <a:t>интервью с женщиной</a:t>
            </a:r>
            <a:r>
              <a:rPr lang="en-US" sz="2800" dirty="0" smtClean="0"/>
              <a:t>)</a:t>
            </a:r>
          </a:p>
          <a:p>
            <a:pPr lvl="1" eaLnBrk="1" hangingPunct="1">
              <a:lnSpc>
                <a:spcPct val="80000"/>
              </a:lnSpc>
              <a:defRPr/>
            </a:pPr>
            <a:r>
              <a:rPr lang="en-GB" sz="2400" dirty="0" smtClean="0"/>
              <a:t>(</a:t>
            </a:r>
            <a:r>
              <a:rPr lang="ru-RU" sz="2400" dirty="0" smtClean="0"/>
              <a:t>в</a:t>
            </a:r>
            <a:r>
              <a:rPr lang="en-GB" sz="2400" dirty="0" smtClean="0"/>
              <a:t>) </a:t>
            </a:r>
            <a:r>
              <a:rPr lang="ru-RU" dirty="0" smtClean="0"/>
              <a:t>Подход </a:t>
            </a:r>
            <a:r>
              <a:rPr lang="en-US" dirty="0" smtClean="0"/>
              <a:t>“</a:t>
            </a:r>
            <a:r>
              <a:rPr lang="ru-RU" dirty="0" smtClean="0"/>
              <a:t>Почему, но почему</a:t>
            </a:r>
            <a:r>
              <a:rPr lang="uk-UA" dirty="0" smtClean="0"/>
              <a:t>?</a:t>
            </a:r>
            <a:r>
              <a:rPr lang="en-US" dirty="0" smtClean="0"/>
              <a:t>”</a:t>
            </a:r>
            <a:r>
              <a:rPr lang="ru-RU" dirty="0" smtClean="0"/>
              <a:t> </a:t>
            </a:r>
            <a:endParaRPr lang="en-US" dirty="0" smtClean="0"/>
          </a:p>
          <a:p>
            <a:pPr eaLnBrk="1" hangingPunct="1">
              <a:lnSpc>
                <a:spcPct val="80000"/>
              </a:lnSpc>
              <a:defRPr/>
            </a:pPr>
            <a:r>
              <a:rPr lang="ru-RU" sz="2800" i="1" dirty="0" smtClean="0"/>
              <a:t>Опытный модератор</a:t>
            </a:r>
            <a:r>
              <a:rPr lang="ru-RU" sz="2800" dirty="0" smtClean="0"/>
              <a:t>, включая </a:t>
            </a:r>
            <a:r>
              <a:rPr lang="ru-RU" sz="2800" dirty="0" err="1" smtClean="0"/>
              <a:t>фасилитацию</a:t>
            </a:r>
            <a:r>
              <a:rPr lang="ru-RU" sz="2800" dirty="0" smtClean="0"/>
              <a:t> заседаний и внедрения изменений</a:t>
            </a:r>
          </a:p>
          <a:p>
            <a:pPr lvl="1" eaLnBrk="1" hangingPunct="1">
              <a:lnSpc>
                <a:spcPct val="80000"/>
              </a:lnSpc>
              <a:defRPr/>
            </a:pPr>
            <a:r>
              <a:rPr lang="en-US" sz="2400" dirty="0" smtClean="0"/>
              <a:t>(</a:t>
            </a:r>
            <a:r>
              <a:rPr lang="ru-RU" sz="2400" dirty="0" smtClean="0"/>
              <a:t>г</a:t>
            </a:r>
            <a:r>
              <a:rPr lang="en-US" sz="2400" dirty="0" smtClean="0"/>
              <a:t>) </a:t>
            </a:r>
            <a:r>
              <a:rPr lang="ru-RU" sz="2400" i="1" dirty="0" smtClean="0"/>
              <a:t>оценочный</a:t>
            </a:r>
            <a:r>
              <a:rPr lang="ru-RU" sz="2400" dirty="0" smtClean="0"/>
              <a:t> протокол для контроля качества рассмотрения критических случаев</a:t>
            </a:r>
          </a:p>
        </p:txBody>
      </p:sp>
      <p:sp>
        <p:nvSpPr>
          <p:cNvPr id="20484"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0485"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a:xfrm>
            <a:off x="457200" y="260648"/>
            <a:ext cx="8229600" cy="1156990"/>
          </a:xfrm>
        </p:spPr>
        <p:txBody>
          <a:bodyPr/>
          <a:lstStyle/>
          <a:p>
            <a:pPr eaLnBrk="1" hangingPunct="1">
              <a:defRPr/>
            </a:pPr>
            <a:r>
              <a:rPr lang="ru-RU" sz="2800" dirty="0" smtClean="0"/>
              <a:t/>
            </a:r>
            <a:br>
              <a:rPr lang="ru-RU" sz="2800" dirty="0" smtClean="0"/>
            </a:br>
            <a:r>
              <a:rPr lang="ru-RU" sz="2800" u="sng" dirty="0" smtClean="0"/>
              <a:t>Установка критериев для критических случаев</a:t>
            </a:r>
            <a:r>
              <a:rPr lang="ru-RU" sz="2800" dirty="0" smtClean="0"/>
              <a:t/>
            </a:r>
            <a:br>
              <a:rPr lang="ru-RU" sz="2800" dirty="0" smtClean="0"/>
            </a:br>
            <a:endParaRPr lang="en-GB" sz="2800" dirty="0" smtClean="0"/>
          </a:p>
        </p:txBody>
      </p:sp>
      <p:sp>
        <p:nvSpPr>
          <p:cNvPr id="48131" name="Rectangle 3"/>
          <p:cNvSpPr>
            <a:spLocks noGrp="1" noChangeArrowheads="1"/>
          </p:cNvSpPr>
          <p:nvPr>
            <p:ph type="body" sz="half" idx="1"/>
          </p:nvPr>
        </p:nvSpPr>
        <p:spPr>
          <a:xfrm>
            <a:off x="457200" y="1417637"/>
            <a:ext cx="8150225" cy="2409181"/>
          </a:xfrm>
        </p:spPr>
        <p:txBody>
          <a:bodyPr/>
          <a:lstStyle/>
          <a:p>
            <a:pPr eaLnBrk="1" hangingPunct="1">
              <a:buFont typeface="Wingdings" panose="05000000000000000000" pitchFamily="2" charset="2"/>
              <a:buNone/>
              <a:defRPr/>
            </a:pPr>
            <a:r>
              <a:rPr lang="ru-RU" sz="2400" b="1" u="sng" dirty="0" smtClean="0"/>
              <a:t>Отказ органа</a:t>
            </a:r>
            <a:r>
              <a:rPr lang="en-US" sz="2400" b="1" u="sng" dirty="0" smtClean="0"/>
              <a:t> </a:t>
            </a:r>
            <a:r>
              <a:rPr lang="en-US" sz="2400" u="sng" dirty="0" smtClean="0"/>
              <a:t>(</a:t>
            </a:r>
            <a:r>
              <a:rPr lang="ru-RU" sz="2400" u="sng" dirty="0" smtClean="0"/>
              <a:t>например</a:t>
            </a:r>
            <a:r>
              <a:rPr lang="en-US" sz="2400" u="sng" dirty="0" smtClean="0"/>
              <a:t>):</a:t>
            </a:r>
          </a:p>
          <a:p>
            <a:pPr eaLnBrk="1" hangingPunct="1">
              <a:defRPr/>
            </a:pPr>
            <a:r>
              <a:rPr lang="ru-RU" sz="2400" dirty="0" smtClean="0"/>
              <a:t>Сосудистая дисфункция</a:t>
            </a:r>
            <a:r>
              <a:rPr lang="en-US" sz="2400" dirty="0" smtClean="0"/>
              <a:t> (</a:t>
            </a:r>
            <a:r>
              <a:rPr lang="ru-RU" sz="2400" dirty="0" err="1" smtClean="0"/>
              <a:t>гиповолемический</a:t>
            </a:r>
            <a:r>
              <a:rPr lang="ru-RU" sz="2400" dirty="0" smtClean="0"/>
              <a:t> шок</a:t>
            </a:r>
            <a:r>
              <a:rPr lang="en-US" sz="2400" dirty="0" smtClean="0"/>
              <a:t>)</a:t>
            </a:r>
          </a:p>
          <a:p>
            <a:pPr eaLnBrk="1" hangingPunct="1">
              <a:defRPr/>
            </a:pPr>
            <a:r>
              <a:rPr lang="ru-RU" sz="2400" dirty="0" smtClean="0"/>
              <a:t>Почечная дисфункция</a:t>
            </a:r>
            <a:r>
              <a:rPr lang="en-US" sz="2400" dirty="0" smtClean="0"/>
              <a:t> (</a:t>
            </a:r>
            <a:r>
              <a:rPr lang="ru-RU" sz="2400" dirty="0" err="1" smtClean="0"/>
              <a:t>олигурия</a:t>
            </a:r>
            <a:r>
              <a:rPr lang="en-US" sz="2400" dirty="0" smtClean="0"/>
              <a:t>)</a:t>
            </a:r>
          </a:p>
          <a:p>
            <a:pPr eaLnBrk="1" hangingPunct="1">
              <a:defRPr/>
            </a:pPr>
            <a:r>
              <a:rPr lang="ru-RU" sz="2400" dirty="0" smtClean="0"/>
              <a:t>Церебральная дисфункция</a:t>
            </a:r>
            <a:r>
              <a:rPr lang="en-US" sz="2400" dirty="0" smtClean="0"/>
              <a:t> (</a:t>
            </a:r>
            <a:r>
              <a:rPr lang="ru-RU" sz="2400" dirty="0" smtClean="0"/>
              <a:t>кома</a:t>
            </a:r>
            <a:r>
              <a:rPr lang="en-US" sz="2400" dirty="0" smtClean="0"/>
              <a:t>)</a:t>
            </a:r>
          </a:p>
          <a:p>
            <a:pPr eaLnBrk="1" hangingPunct="1">
              <a:defRPr/>
            </a:pPr>
            <a:r>
              <a:rPr lang="ru-RU" sz="2400" dirty="0" smtClean="0"/>
              <a:t>Дыхательная дисфункция</a:t>
            </a:r>
            <a:r>
              <a:rPr lang="en-US" sz="2400" dirty="0" smtClean="0"/>
              <a:t> (</a:t>
            </a:r>
            <a:r>
              <a:rPr lang="ru-RU" sz="2400" dirty="0" smtClean="0"/>
              <a:t>отёк лёгких</a:t>
            </a:r>
            <a:r>
              <a:rPr lang="en-US" sz="2400" dirty="0" smtClean="0"/>
              <a:t>)</a:t>
            </a:r>
          </a:p>
        </p:txBody>
      </p:sp>
      <p:sp>
        <p:nvSpPr>
          <p:cNvPr id="48132" name="Rectangle 4"/>
          <p:cNvSpPr>
            <a:spLocks noGrp="1" noChangeArrowheads="1"/>
          </p:cNvSpPr>
          <p:nvPr>
            <p:ph type="body" sz="half" idx="2"/>
          </p:nvPr>
        </p:nvSpPr>
        <p:spPr>
          <a:xfrm>
            <a:off x="457200" y="3826819"/>
            <a:ext cx="8150225" cy="2615976"/>
          </a:xfrm>
        </p:spPr>
        <p:txBody>
          <a:bodyPr/>
          <a:lstStyle/>
          <a:p>
            <a:pPr eaLnBrk="1" hangingPunct="1">
              <a:lnSpc>
                <a:spcPct val="90000"/>
              </a:lnSpc>
              <a:buFont typeface="Wingdings" panose="05000000000000000000" pitchFamily="2" charset="2"/>
              <a:buNone/>
              <a:defRPr/>
            </a:pPr>
            <a:r>
              <a:rPr lang="ru-RU" b="1" u="sng" dirty="0" smtClean="0"/>
              <a:t>Н</a:t>
            </a:r>
            <a:r>
              <a:rPr lang="ru-RU" sz="2400" b="1" u="sng" dirty="0" smtClean="0"/>
              <a:t>аиболее серьёзные осложнений во время беременности</a:t>
            </a:r>
            <a:r>
              <a:rPr lang="en-US" sz="2400" b="1" u="sng" dirty="0" smtClean="0"/>
              <a:t> (</a:t>
            </a:r>
            <a:r>
              <a:rPr lang="ru-RU" sz="2400" b="1" u="sng" dirty="0" smtClean="0"/>
              <a:t>например</a:t>
            </a:r>
            <a:r>
              <a:rPr lang="en-US" sz="2400" b="1" u="sng" dirty="0" smtClean="0"/>
              <a:t>):</a:t>
            </a:r>
          </a:p>
          <a:p>
            <a:pPr eaLnBrk="1" hangingPunct="1">
              <a:lnSpc>
                <a:spcPct val="90000"/>
              </a:lnSpc>
              <a:buClr>
                <a:schemeClr val="tx1"/>
              </a:buClr>
              <a:defRPr/>
            </a:pPr>
            <a:r>
              <a:rPr lang="ru-RU" sz="2400" dirty="0" smtClean="0"/>
              <a:t>Эклампсия</a:t>
            </a:r>
            <a:endParaRPr lang="en-US" sz="2400" dirty="0" smtClean="0"/>
          </a:p>
          <a:p>
            <a:pPr eaLnBrk="1" hangingPunct="1">
              <a:lnSpc>
                <a:spcPct val="90000"/>
              </a:lnSpc>
              <a:buClr>
                <a:schemeClr val="tx1"/>
              </a:buClr>
              <a:defRPr/>
            </a:pPr>
            <a:r>
              <a:rPr lang="ru-RU" sz="2400" dirty="0" smtClean="0"/>
              <a:t>Сильное кровотечение</a:t>
            </a:r>
            <a:endParaRPr lang="en-US" sz="2400" dirty="0" smtClean="0"/>
          </a:p>
          <a:p>
            <a:pPr eaLnBrk="1" hangingPunct="1">
              <a:lnSpc>
                <a:spcPct val="90000"/>
              </a:lnSpc>
              <a:buClr>
                <a:schemeClr val="tx1"/>
              </a:buClr>
              <a:defRPr/>
            </a:pPr>
            <a:r>
              <a:rPr lang="ru-RU" sz="2400" dirty="0" smtClean="0"/>
              <a:t>Сильная </a:t>
            </a:r>
            <a:r>
              <a:rPr lang="ru-RU" sz="2400" dirty="0" err="1" smtClean="0"/>
              <a:t>дистоция</a:t>
            </a:r>
            <a:endParaRPr lang="en-US" sz="2400" dirty="0" smtClean="0"/>
          </a:p>
          <a:p>
            <a:pPr eaLnBrk="1" hangingPunct="1">
              <a:lnSpc>
                <a:spcPct val="90000"/>
              </a:lnSpc>
              <a:buClr>
                <a:schemeClr val="tx1"/>
              </a:buClr>
              <a:defRPr/>
            </a:pPr>
            <a:r>
              <a:rPr lang="ru-RU" sz="2400" dirty="0" smtClean="0"/>
              <a:t>Сепсис </a:t>
            </a:r>
            <a:endParaRPr lang="en-US" sz="2400" dirty="0" smtClean="0"/>
          </a:p>
          <a:p>
            <a:pPr eaLnBrk="1" hangingPunct="1">
              <a:lnSpc>
                <a:spcPct val="90000"/>
              </a:lnSpc>
              <a:buClr>
                <a:schemeClr val="tx1"/>
              </a:buClr>
              <a:defRPr/>
            </a:pPr>
            <a:r>
              <a:rPr lang="ru-RU" sz="2400" dirty="0" smtClean="0"/>
              <a:t>Анемия </a:t>
            </a:r>
            <a:endParaRPr lang="en-US" sz="2400" dirty="0" smtClean="0"/>
          </a:p>
          <a:p>
            <a:pPr eaLnBrk="1" hangingPunct="1">
              <a:lnSpc>
                <a:spcPct val="90000"/>
              </a:lnSpc>
              <a:buFont typeface="Wingdings" panose="05000000000000000000" pitchFamily="2" charset="2"/>
              <a:buNone/>
              <a:defRPr/>
            </a:pPr>
            <a:endParaRPr lang="en-US" dirty="0" smtClean="0"/>
          </a:p>
          <a:p>
            <a:pPr eaLnBrk="1" hangingPunct="1">
              <a:lnSpc>
                <a:spcPct val="90000"/>
              </a:lnSpc>
              <a:buFont typeface="Wingdings" panose="05000000000000000000" pitchFamily="2" charset="2"/>
              <a:buNone/>
              <a:defRPr/>
            </a:pPr>
            <a:endParaRPr lang="en-US" dirty="0" smtClean="0"/>
          </a:p>
        </p:txBody>
      </p:sp>
      <p:sp>
        <p:nvSpPr>
          <p:cNvPr id="21509" name="Rectangle 6"/>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1510" name="Rectangle 7"/>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55650" y="260350"/>
            <a:ext cx="7772400" cy="609600"/>
          </a:xfrm>
          <a:noFill/>
          <a:extLst>
            <a:ext uri="{909E8E84-426E-40DD-AFC4-6F175D3DCCD1}">
              <a14:hiddenFill xmlns:a14="http://schemas.microsoft.com/office/drawing/2010/main">
                <a:solidFill>
                  <a:srgbClr val="FFFFFF"/>
                </a:solidFill>
              </a14:hiddenFill>
            </a:ext>
          </a:extLst>
        </p:spPr>
        <p:txBody>
          <a:bodyPr/>
          <a:lstStyle/>
          <a:p>
            <a:pPr eaLnBrk="1" hangingPunct="1"/>
            <a:r>
              <a:rPr lang="en-GB" altLang="ru-RU" smtClean="0">
                <a:effectLst/>
              </a:rPr>
              <a:t>“</a:t>
            </a:r>
            <a:r>
              <a:rPr lang="ru-RU" altLang="ru-RU" sz="4000" i="1" smtClean="0">
                <a:effectLst/>
              </a:rPr>
              <a:t>Что стоит за цифрами</a:t>
            </a:r>
            <a:r>
              <a:rPr lang="en-GB" altLang="ru-RU" sz="4000" smtClean="0">
                <a:effectLst/>
              </a:rPr>
              <a:t>” </a:t>
            </a:r>
            <a:r>
              <a:rPr lang="ru-RU" altLang="ru-RU" sz="4000" smtClean="0">
                <a:effectLst/>
              </a:rPr>
              <a:t>основополагающие принципы</a:t>
            </a:r>
            <a:endParaRPr lang="en-GB" altLang="ru-RU" sz="4000" smtClean="0">
              <a:effectLst/>
            </a:endParaRPr>
          </a:p>
        </p:txBody>
      </p:sp>
      <p:sp>
        <p:nvSpPr>
          <p:cNvPr id="4099" name="Rectangle 3"/>
          <p:cNvSpPr>
            <a:spLocks noGrp="1" noChangeArrowheads="1"/>
          </p:cNvSpPr>
          <p:nvPr>
            <p:ph type="body" idx="1"/>
          </p:nvPr>
        </p:nvSpPr>
        <p:spPr>
          <a:xfrm>
            <a:off x="250825" y="2060575"/>
            <a:ext cx="8642350" cy="4081463"/>
          </a:xfrm>
        </p:spPr>
        <p:txBody>
          <a:bodyPr/>
          <a:lstStyle/>
          <a:p>
            <a:pPr eaLnBrk="1" hangingPunct="1"/>
            <a:r>
              <a:rPr lang="ru-RU" altLang="ru-RU" sz="2800" dirty="0" smtClean="0">
                <a:effectLst/>
              </a:rPr>
              <a:t>Меры по снижению смертности требуют ясного понимания факторов, приводящих к смерти женщин</a:t>
            </a:r>
            <a:endParaRPr lang="en-GB" altLang="ru-RU" sz="2800" dirty="0" smtClean="0">
              <a:effectLst/>
            </a:endParaRPr>
          </a:p>
          <a:p>
            <a:pPr eaLnBrk="1" hangingPunct="1">
              <a:lnSpc>
                <a:spcPct val="120000"/>
              </a:lnSpc>
            </a:pPr>
            <a:r>
              <a:rPr lang="ru-RU" altLang="ru-RU" sz="2800" dirty="0" smtClean="0">
                <a:effectLst/>
              </a:rPr>
              <a:t>Для этого необходима достоверная информация, на которой базируются действия по предотвращению </a:t>
            </a:r>
            <a:endParaRPr lang="en-GB" altLang="ru-RU" sz="2800" dirty="0" smtClean="0">
              <a:effectLst/>
            </a:endParaRPr>
          </a:p>
          <a:p>
            <a:pPr eaLnBrk="1" hangingPunct="1">
              <a:lnSpc>
                <a:spcPct val="120000"/>
              </a:lnSpc>
            </a:pPr>
            <a:r>
              <a:rPr lang="ru-RU" altLang="ru-RU" sz="2800" dirty="0" smtClean="0">
                <a:effectLst/>
              </a:rPr>
              <a:t>Каждая материнская смерть имеет свою историю и может</a:t>
            </a:r>
            <a:r>
              <a:rPr lang="en-GB" altLang="ru-RU" sz="2800" dirty="0" smtClean="0">
                <a:effectLst/>
              </a:rPr>
              <a:t> </a:t>
            </a:r>
            <a:r>
              <a:rPr lang="ru-RU" altLang="ru-RU" sz="2800" dirty="0" smtClean="0">
                <a:effectLst/>
              </a:rPr>
              <a:t>дать указания на практические пути </a:t>
            </a:r>
            <a:r>
              <a:rPr lang="en-GB" altLang="ru-RU" sz="2800" dirty="0" smtClean="0">
                <a:effectLst/>
              </a:rPr>
              <a:t> </a:t>
            </a:r>
            <a:r>
              <a:rPr lang="ru-RU" altLang="ru-RU" sz="2800" dirty="0" smtClean="0">
                <a:effectLst/>
              </a:rPr>
              <a:t>разрешения проблемы</a:t>
            </a:r>
            <a:r>
              <a:rPr lang="en-GB" altLang="ru-RU" dirty="0" smtClean="0">
                <a:effectLst/>
              </a:rPr>
              <a:t>.  </a:t>
            </a:r>
            <a:endParaRPr lang="en-GB" altLang="ru-RU" sz="2800" dirty="0" smtClean="0">
              <a:effectLst/>
            </a:endParaRPr>
          </a:p>
        </p:txBody>
      </p:sp>
      <p:sp>
        <p:nvSpPr>
          <p:cNvPr id="4100"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4101"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pPr eaLnBrk="1" hangingPunct="1">
              <a:defRPr/>
            </a:pPr>
            <a:r>
              <a:rPr lang="ru-RU" smtClean="0"/>
              <a:t>Критерии </a:t>
            </a:r>
            <a:r>
              <a:rPr lang="ru-RU" smtClean="0">
                <a:solidFill>
                  <a:schemeClr val="tx1"/>
                </a:solidFill>
              </a:rPr>
              <a:t>тяжести состояния</a:t>
            </a:r>
            <a:endParaRPr lang="en-GB" smtClean="0">
              <a:solidFill>
                <a:schemeClr val="tx1"/>
              </a:solidFill>
            </a:endParaRPr>
          </a:p>
        </p:txBody>
      </p:sp>
      <p:sp>
        <p:nvSpPr>
          <p:cNvPr id="49155" name="Rectangle 3"/>
          <p:cNvSpPr>
            <a:spLocks noGrp="1" noChangeArrowheads="1"/>
          </p:cNvSpPr>
          <p:nvPr>
            <p:ph type="body" idx="1"/>
          </p:nvPr>
        </p:nvSpPr>
        <p:spPr/>
        <p:txBody>
          <a:bodyPr/>
          <a:lstStyle/>
          <a:p>
            <a:pPr eaLnBrk="1" hangingPunct="1">
              <a:lnSpc>
                <a:spcPct val="90000"/>
              </a:lnSpc>
              <a:defRPr/>
            </a:pPr>
            <a:r>
              <a:rPr lang="ru-RU" sz="3600" u="sng" dirty="0" smtClean="0"/>
              <a:t>Критерии ведения</a:t>
            </a:r>
            <a:r>
              <a:rPr lang="en-GB" sz="3600" dirty="0" smtClean="0"/>
              <a:t>: </a:t>
            </a:r>
            <a:r>
              <a:rPr lang="ru-RU" sz="3600" dirty="0" smtClean="0"/>
              <a:t>например, приём в отделение интенсивной терапии, неотложная </a:t>
            </a:r>
            <a:r>
              <a:rPr lang="ru-RU" sz="3600" dirty="0" err="1" smtClean="0"/>
              <a:t>гистерэктомия</a:t>
            </a:r>
            <a:r>
              <a:rPr lang="ru-RU" sz="3600" dirty="0" smtClean="0"/>
              <a:t> и т.д.</a:t>
            </a:r>
            <a:endParaRPr lang="en-GB" sz="3600" dirty="0" smtClean="0"/>
          </a:p>
          <a:p>
            <a:pPr eaLnBrk="1" hangingPunct="1">
              <a:lnSpc>
                <a:spcPct val="90000"/>
              </a:lnSpc>
              <a:defRPr/>
            </a:pPr>
            <a:r>
              <a:rPr lang="ru-RU" sz="3600" u="sng" dirty="0" smtClean="0"/>
              <a:t>Клинические критерии</a:t>
            </a:r>
            <a:r>
              <a:rPr lang="en-GB" sz="3600" dirty="0" smtClean="0"/>
              <a:t>: </a:t>
            </a:r>
            <a:r>
              <a:rPr lang="ru-RU" sz="3600" dirty="0" smtClean="0"/>
              <a:t>немного исследований, и критерии варьируют</a:t>
            </a:r>
          </a:p>
          <a:p>
            <a:pPr eaLnBrk="1" hangingPunct="1">
              <a:lnSpc>
                <a:spcPct val="90000"/>
              </a:lnSpc>
              <a:defRPr/>
            </a:pPr>
            <a:r>
              <a:rPr lang="ru-RU" sz="2400" i="1" dirty="0" smtClean="0"/>
              <a:t>Например,</a:t>
            </a:r>
            <a:r>
              <a:rPr lang="en-GB" sz="2400" i="1" dirty="0" smtClean="0"/>
              <a:t> </a:t>
            </a:r>
            <a:r>
              <a:rPr lang="ru-RU" i="1" dirty="0" smtClean="0"/>
              <a:t>кровотечение</a:t>
            </a:r>
            <a:r>
              <a:rPr lang="ru-RU" sz="2400" i="1" dirty="0" smtClean="0"/>
              <a:t> называется сильным, когда потеря крови превышает 1,500мл или 2000 мл, или когда оно связано с аномалиями свёртывания, низким уровнем гемоглобина, равным 40 г/л, или клиническими признаками шока.</a:t>
            </a:r>
          </a:p>
        </p:txBody>
      </p:sp>
      <p:sp>
        <p:nvSpPr>
          <p:cNvPr id="22532"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2533"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Rot="1" noChangeArrowheads="1"/>
          </p:cNvSpPr>
          <p:nvPr>
            <p:ph type="title"/>
          </p:nvPr>
        </p:nvSpPr>
        <p:spPr/>
        <p:txBody>
          <a:bodyPr/>
          <a:lstStyle/>
          <a:p>
            <a:pPr eaLnBrk="1" hangingPunct="1">
              <a:defRPr/>
            </a:pPr>
            <a:r>
              <a:rPr lang="ru-RU" sz="3200" dirty="0" smtClean="0"/>
              <a:t>Стандарты: оценка качества медицинской помощи при разрыве матки</a:t>
            </a:r>
            <a:endParaRPr lang="ru-RU" sz="3200" b="0" dirty="0" smtClean="0"/>
          </a:p>
        </p:txBody>
      </p:sp>
      <p:sp>
        <p:nvSpPr>
          <p:cNvPr id="254979" name="Rectangle 3"/>
          <p:cNvSpPr>
            <a:spLocks noGrp="1" noChangeArrowheads="1"/>
          </p:cNvSpPr>
          <p:nvPr>
            <p:ph type="body" idx="1"/>
          </p:nvPr>
        </p:nvSpPr>
        <p:spPr>
          <a:xfrm>
            <a:off x="611188" y="1827213"/>
            <a:ext cx="8304212" cy="5030787"/>
          </a:xfrm>
        </p:spPr>
        <p:txBody>
          <a:bodyPr/>
          <a:lstStyle/>
          <a:p>
            <a:pPr marL="1333500" lvl="2" indent="-419100" eaLnBrk="1" hangingPunct="1">
              <a:lnSpc>
                <a:spcPct val="80000"/>
              </a:lnSpc>
              <a:buFont typeface="Wingdings" panose="05000000000000000000" pitchFamily="2" charset="2"/>
              <a:buNone/>
              <a:defRPr/>
            </a:pPr>
            <a:endParaRPr lang="en-GB" sz="1200" b="1" dirty="0" smtClean="0"/>
          </a:p>
          <a:p>
            <a:pPr marL="552450" indent="-552450" eaLnBrk="1" hangingPunct="1">
              <a:lnSpc>
                <a:spcPct val="80000"/>
              </a:lnSpc>
              <a:defRPr/>
            </a:pPr>
            <a:r>
              <a:rPr lang="ru-RU" sz="2200" dirty="0" smtClean="0"/>
              <a:t>Команда неотложной помощи (2 акушера </a:t>
            </a:r>
            <a:r>
              <a:rPr lang="en-US" sz="2200" dirty="0" smtClean="0"/>
              <a:t>-</a:t>
            </a:r>
            <a:r>
              <a:rPr lang="ru-RU" sz="2200" dirty="0" smtClean="0"/>
              <a:t> гинеколога, анестезиолог, </a:t>
            </a:r>
            <a:r>
              <a:rPr lang="ru-RU" sz="2200" dirty="0" err="1" smtClean="0"/>
              <a:t>анестезистка</a:t>
            </a:r>
            <a:r>
              <a:rPr lang="ru-RU" sz="2200" dirty="0" smtClean="0"/>
              <a:t>, акушерка и т.д.) должны быть привлечены к оказанию помощи в течение 10 минут после постановки диагноза. </a:t>
            </a:r>
          </a:p>
          <a:p>
            <a:pPr marL="552450" indent="-552450" eaLnBrk="1" hangingPunct="1">
              <a:lnSpc>
                <a:spcPct val="80000"/>
              </a:lnSpc>
              <a:defRPr/>
            </a:pPr>
            <a:r>
              <a:rPr lang="ru-RU" sz="2200" dirty="0" smtClean="0"/>
              <a:t>Доступ к вене должен быть обеспечен в течение 5 минут</a:t>
            </a:r>
          </a:p>
          <a:p>
            <a:pPr marL="552450" indent="-552450" eaLnBrk="1" hangingPunct="1">
              <a:lnSpc>
                <a:spcPct val="80000"/>
              </a:lnSpc>
              <a:defRPr/>
            </a:pPr>
            <a:r>
              <a:rPr lang="ru-RU" sz="2200" dirty="0" smtClean="0"/>
              <a:t>Должен осуществляться постоянный контроль за артериальным давлением, пульсом, диурезом как критериями поддержания нормального уровня жидкости.</a:t>
            </a:r>
          </a:p>
          <a:p>
            <a:pPr marL="552450" indent="-552450" eaLnBrk="1" hangingPunct="1">
              <a:lnSpc>
                <a:spcPct val="80000"/>
              </a:lnSpc>
              <a:defRPr/>
            </a:pPr>
            <a:r>
              <a:rPr lang="ru-RU" sz="2200" dirty="0" smtClean="0"/>
              <a:t>После вливания 3 литров жидкости (коллоида, кристаллоида) </a:t>
            </a:r>
            <a:r>
              <a:rPr lang="ru-RU" sz="2400" dirty="0" smtClean="0"/>
              <a:t>должна быть доступна </a:t>
            </a:r>
            <a:r>
              <a:rPr lang="ru-RU" sz="2400" dirty="0" err="1" smtClean="0"/>
              <a:t>эритроцитарная</a:t>
            </a:r>
            <a:r>
              <a:rPr lang="ru-RU" sz="2400" dirty="0" smtClean="0"/>
              <a:t> масса </a:t>
            </a:r>
            <a:r>
              <a:rPr lang="ru-RU" sz="2400" dirty="0" err="1" smtClean="0"/>
              <a:t>изогруппы</a:t>
            </a:r>
            <a:r>
              <a:rPr lang="ru-RU" sz="2400" dirty="0" smtClean="0"/>
              <a:t> или I (O), </a:t>
            </a:r>
            <a:r>
              <a:rPr lang="ru-RU" sz="2400" dirty="0" err="1" smtClean="0"/>
              <a:t>резус-негативная</a:t>
            </a:r>
            <a:r>
              <a:rPr lang="ru-RU" sz="2400" dirty="0" smtClean="0"/>
              <a:t> группа.</a:t>
            </a:r>
          </a:p>
          <a:p>
            <a:pPr marL="552450" indent="-552450" eaLnBrk="1" hangingPunct="1">
              <a:lnSpc>
                <a:spcPct val="80000"/>
              </a:lnSpc>
              <a:defRPr/>
            </a:pPr>
            <a:r>
              <a:rPr lang="ru-RU" sz="2200" dirty="0" smtClean="0"/>
              <a:t>Лапаротомия должна быть проведена в течение 30 минут после принятия решения.</a:t>
            </a:r>
            <a:endParaRPr lang="ru-RU" sz="2400" dirty="0" smtClean="0"/>
          </a:p>
          <a:p>
            <a:pPr marL="552450" indent="-552450" eaLnBrk="1" hangingPunct="1">
              <a:lnSpc>
                <a:spcPct val="80000"/>
              </a:lnSpc>
              <a:buFont typeface="Wingdings" panose="05000000000000000000" pitchFamily="2" charset="2"/>
              <a:buNone/>
              <a:defRPr/>
            </a:pPr>
            <a:endParaRPr lang="ru-RU" sz="2200" dirty="0" smtClean="0"/>
          </a:p>
        </p:txBody>
      </p:sp>
      <p:sp>
        <p:nvSpPr>
          <p:cNvPr id="23556"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3557"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body" sz="half" idx="1"/>
          </p:nvPr>
        </p:nvSpPr>
        <p:spPr>
          <a:xfrm>
            <a:off x="468313" y="1484313"/>
            <a:ext cx="3886200" cy="4824412"/>
          </a:xfrm>
          <a:ln w="38100">
            <a:pattFill prst="sphere">
              <a:fgClr>
                <a:schemeClr val="accent1"/>
              </a:fgClr>
              <a:bgClr>
                <a:srgbClr val="FFFFFF"/>
              </a:bgClr>
            </a:pattFill>
          </a:ln>
        </p:spPr>
        <p:txBody>
          <a:bodyPr/>
          <a:lstStyle/>
          <a:p>
            <a:pPr eaLnBrk="1" hangingPunct="1">
              <a:lnSpc>
                <a:spcPct val="80000"/>
              </a:lnSpc>
              <a:buFont typeface="Wingdings" panose="05000000000000000000" pitchFamily="2" charset="2"/>
              <a:buNone/>
              <a:defRPr/>
            </a:pPr>
            <a:r>
              <a:rPr lang="ru-RU" dirty="0" smtClean="0"/>
              <a:t>   Определение упущенных возможностей </a:t>
            </a:r>
            <a:r>
              <a:rPr lang="fr-FR" dirty="0" smtClean="0"/>
              <a:t>(</a:t>
            </a:r>
            <a:r>
              <a:rPr lang="ru-RU" dirty="0" smtClean="0"/>
              <a:t>подход от порога до порога</a:t>
            </a:r>
            <a:r>
              <a:rPr lang="fr-FR" dirty="0" smtClean="0"/>
              <a:t>)</a:t>
            </a:r>
            <a:r>
              <a:rPr lang="ru-RU" dirty="0" smtClean="0"/>
              <a:t>:</a:t>
            </a:r>
            <a:r>
              <a:rPr lang="fr-FR" b="1" dirty="0" smtClean="0"/>
              <a:t> </a:t>
            </a:r>
          </a:p>
          <a:p>
            <a:pPr eaLnBrk="1" hangingPunct="1">
              <a:lnSpc>
                <a:spcPct val="80000"/>
              </a:lnSpc>
              <a:defRPr/>
            </a:pPr>
            <a:r>
              <a:rPr lang="ru-RU" i="1" dirty="0" smtClean="0"/>
              <a:t>направление</a:t>
            </a:r>
            <a:r>
              <a:rPr lang="fr-FR" sz="3200" b="1" dirty="0" smtClean="0"/>
              <a:t> </a:t>
            </a:r>
            <a:endParaRPr lang="fr-FR" sz="3200" dirty="0" smtClean="0"/>
          </a:p>
          <a:p>
            <a:pPr eaLnBrk="1" hangingPunct="1">
              <a:lnSpc>
                <a:spcPct val="80000"/>
              </a:lnSpc>
              <a:defRPr/>
            </a:pPr>
            <a:r>
              <a:rPr lang="ru-RU" i="1" dirty="0" smtClean="0"/>
              <a:t>поступление</a:t>
            </a:r>
            <a:endParaRPr lang="fr-FR" i="1" dirty="0" smtClean="0"/>
          </a:p>
          <a:p>
            <a:pPr eaLnBrk="1" hangingPunct="1">
              <a:lnSpc>
                <a:spcPct val="80000"/>
              </a:lnSpc>
              <a:defRPr/>
            </a:pPr>
            <a:r>
              <a:rPr lang="ru-RU" i="1" dirty="0" smtClean="0"/>
              <a:t>диагноз</a:t>
            </a:r>
          </a:p>
          <a:p>
            <a:pPr eaLnBrk="1" hangingPunct="1">
              <a:lnSpc>
                <a:spcPct val="80000"/>
              </a:lnSpc>
              <a:defRPr/>
            </a:pPr>
            <a:r>
              <a:rPr lang="ru-RU" i="1" dirty="0" smtClean="0"/>
              <a:t>лечение</a:t>
            </a:r>
            <a:r>
              <a:rPr lang="fr-FR" i="1" dirty="0" smtClean="0"/>
              <a:t> </a:t>
            </a:r>
          </a:p>
          <a:p>
            <a:pPr eaLnBrk="1" hangingPunct="1">
              <a:lnSpc>
                <a:spcPct val="80000"/>
              </a:lnSpc>
              <a:defRPr/>
            </a:pPr>
            <a:r>
              <a:rPr lang="ru-RU" i="1" dirty="0" smtClean="0"/>
              <a:t>мониторинг и последующее лечение </a:t>
            </a:r>
          </a:p>
          <a:p>
            <a:pPr eaLnBrk="1" hangingPunct="1">
              <a:lnSpc>
                <a:spcPct val="80000"/>
              </a:lnSpc>
              <a:defRPr/>
            </a:pPr>
            <a:r>
              <a:rPr lang="ru-RU" i="1" dirty="0" smtClean="0"/>
              <a:t>выписка</a:t>
            </a:r>
            <a:endParaRPr lang="fr-FR" i="1" dirty="0" smtClean="0"/>
          </a:p>
        </p:txBody>
      </p:sp>
      <p:sp>
        <p:nvSpPr>
          <p:cNvPr id="256003" name="Rectangle 3"/>
          <p:cNvSpPr>
            <a:spLocks noGrp="1" noChangeArrowheads="1"/>
          </p:cNvSpPr>
          <p:nvPr>
            <p:ph type="body" sz="half" idx="2"/>
          </p:nvPr>
        </p:nvSpPr>
        <p:spPr>
          <a:xfrm>
            <a:off x="4716463" y="1484313"/>
            <a:ext cx="4059237" cy="4514850"/>
          </a:xfrm>
          <a:ln w="38100">
            <a:pattFill prst="sphere">
              <a:fgClr>
                <a:schemeClr val="accent1"/>
              </a:fgClr>
              <a:bgClr>
                <a:srgbClr val="FFFFFF"/>
              </a:bgClr>
            </a:pattFill>
          </a:ln>
        </p:spPr>
        <p:txBody>
          <a:bodyPr/>
          <a:lstStyle/>
          <a:p>
            <a:pPr eaLnBrk="1" hangingPunct="1">
              <a:lnSpc>
                <a:spcPct val="90000"/>
              </a:lnSpc>
              <a:buFont typeface="Wingdings" panose="05000000000000000000" pitchFamily="2" charset="2"/>
              <a:buNone/>
              <a:defRPr/>
            </a:pPr>
            <a:r>
              <a:rPr lang="ru-RU" dirty="0" smtClean="0"/>
              <a:t>   Установление причин упущенных возможностей</a:t>
            </a:r>
            <a:r>
              <a:rPr lang="fr-FR" b="1" dirty="0" smtClean="0"/>
              <a:t>:</a:t>
            </a:r>
          </a:p>
          <a:p>
            <a:pPr eaLnBrk="1" hangingPunct="1">
              <a:lnSpc>
                <a:spcPct val="90000"/>
              </a:lnSpc>
              <a:defRPr/>
            </a:pPr>
            <a:r>
              <a:rPr lang="ru-RU" i="1" dirty="0" smtClean="0"/>
              <a:t>Персонал (укомплектованность, обучение, отношение)</a:t>
            </a:r>
            <a:endParaRPr lang="fr-FR" i="1" dirty="0" smtClean="0"/>
          </a:p>
          <a:p>
            <a:pPr eaLnBrk="1" hangingPunct="1">
              <a:lnSpc>
                <a:spcPct val="90000"/>
              </a:lnSpc>
              <a:defRPr/>
            </a:pPr>
            <a:r>
              <a:rPr lang="ru-RU" i="1" dirty="0" smtClean="0"/>
              <a:t>медикаменты</a:t>
            </a:r>
            <a:endParaRPr lang="fr-FR" i="1" dirty="0" smtClean="0"/>
          </a:p>
          <a:p>
            <a:pPr eaLnBrk="1" hangingPunct="1">
              <a:lnSpc>
                <a:spcPct val="90000"/>
              </a:lnSpc>
              <a:defRPr/>
            </a:pPr>
            <a:r>
              <a:rPr lang="ru-RU" i="1" dirty="0" smtClean="0"/>
              <a:t>оборудование</a:t>
            </a:r>
            <a:endParaRPr lang="fr-FR" i="1" dirty="0" smtClean="0"/>
          </a:p>
          <a:p>
            <a:pPr eaLnBrk="1" hangingPunct="1">
              <a:lnSpc>
                <a:spcPct val="90000"/>
              </a:lnSpc>
              <a:defRPr/>
            </a:pPr>
            <a:r>
              <a:rPr lang="ru-RU" i="1" dirty="0" smtClean="0"/>
              <a:t>протоколы</a:t>
            </a:r>
            <a:endParaRPr lang="fr-FR" i="1" dirty="0" smtClean="0"/>
          </a:p>
          <a:p>
            <a:pPr eaLnBrk="1" hangingPunct="1">
              <a:lnSpc>
                <a:spcPct val="90000"/>
              </a:lnSpc>
              <a:defRPr/>
            </a:pPr>
            <a:r>
              <a:rPr lang="ru-RU" i="1" dirty="0" smtClean="0"/>
              <a:t>организация и администрирование </a:t>
            </a:r>
            <a:endParaRPr lang="fr-FR" i="1" dirty="0" smtClean="0"/>
          </a:p>
          <a:p>
            <a:pPr eaLnBrk="1" hangingPunct="1">
              <a:lnSpc>
                <a:spcPct val="90000"/>
              </a:lnSpc>
              <a:defRPr/>
            </a:pPr>
            <a:r>
              <a:rPr lang="ru-RU" i="1" dirty="0" smtClean="0"/>
              <a:t>пациентка и её семья</a:t>
            </a:r>
            <a:endParaRPr lang="fr-FR" sz="3200" dirty="0" smtClean="0"/>
          </a:p>
        </p:txBody>
      </p:sp>
      <p:sp>
        <p:nvSpPr>
          <p:cNvPr id="256004" name="Rectangle 4"/>
          <p:cNvSpPr>
            <a:spLocks noGrp="1" noRot="1" noChangeArrowheads="1"/>
          </p:cNvSpPr>
          <p:nvPr>
            <p:ph type="title"/>
          </p:nvPr>
        </p:nvSpPr>
        <p:spPr/>
        <p:txBody>
          <a:bodyPr/>
          <a:lstStyle/>
          <a:p>
            <a:pPr eaLnBrk="1" hangingPunct="1">
              <a:defRPr/>
            </a:pPr>
            <a:r>
              <a:rPr lang="ru-RU" sz="3200" dirty="0" smtClean="0"/>
              <a:t>Система рассмотрения критических случаев (от порога до порога)</a:t>
            </a:r>
            <a:endParaRPr lang="en-GB" sz="3200" dirty="0" smtClean="0"/>
          </a:p>
        </p:txBody>
      </p:sp>
      <p:sp>
        <p:nvSpPr>
          <p:cNvPr id="24581" name="Rectangle 6"/>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4582" name="Rectangle 7"/>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a:solidFill>
                  <a:srgbClr val="E5E5FF"/>
                </a:solidFill>
              </a:rPr>
              <a:t>Система рассмотрения критических случаев </a:t>
            </a:r>
            <a:r>
              <a:rPr lang="ru-RU" sz="3200" dirty="0" smtClean="0">
                <a:solidFill>
                  <a:srgbClr val="E5E5FF"/>
                </a:solidFill>
              </a:rPr>
              <a:t>(Почему, но почему)</a:t>
            </a:r>
            <a:endParaRPr lang="ru-RU" dirty="0"/>
          </a:p>
        </p:txBody>
      </p:sp>
      <p:sp>
        <p:nvSpPr>
          <p:cNvPr id="4" name="Объект 3"/>
          <p:cNvSpPr>
            <a:spLocks noGrp="1"/>
          </p:cNvSpPr>
          <p:nvPr>
            <p:ph sz="half" idx="2"/>
          </p:nvPr>
        </p:nvSpPr>
        <p:spPr>
          <a:xfrm>
            <a:off x="457200" y="1600200"/>
            <a:ext cx="8229600" cy="4525963"/>
          </a:xfrm>
        </p:spPr>
        <p:txBody>
          <a:bodyPr/>
          <a:lstStyle/>
          <a:p>
            <a:endParaRPr lang="ru-RU" dirty="0"/>
          </a:p>
        </p:txBody>
      </p:sp>
      <p:sp>
        <p:nvSpPr>
          <p:cNvPr id="5" name="Прямоугольник 4"/>
          <p:cNvSpPr/>
          <p:nvPr/>
        </p:nvSpPr>
        <p:spPr bwMode="auto">
          <a:xfrm>
            <a:off x="179512" y="1585428"/>
            <a:ext cx="2736304" cy="454073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3200" b="0" i="0" u="sng" strike="noStrike" cap="none" normalizeH="0" baseline="0" dirty="0" smtClean="0">
                <a:ln>
                  <a:noFill/>
                </a:ln>
                <a:solidFill>
                  <a:schemeClr val="tx1"/>
                </a:solidFill>
                <a:effectLst>
                  <a:outerShdw blurRad="38100" dist="38100" dir="2700000" algn="tl">
                    <a:srgbClr val="000000">
                      <a:alpha val="43137"/>
                    </a:srgbClr>
                  </a:outerShdw>
                </a:effectLst>
                <a:latin typeface="Garamond" pitchFamily="18" charset="0"/>
              </a:rPr>
              <a:t>История</a:t>
            </a:r>
            <a:r>
              <a:rPr kumimoji="0" lang="ru-RU" sz="3200" b="0" i="0" u="sng" strike="noStrike" cap="none" normalizeH="0" dirty="0" smtClean="0">
                <a:ln>
                  <a:noFill/>
                </a:ln>
                <a:solidFill>
                  <a:schemeClr val="tx1"/>
                </a:solidFill>
                <a:effectLst>
                  <a:outerShdw blurRad="38100" dist="38100" dir="2700000" algn="tl">
                    <a:srgbClr val="000000">
                      <a:alpha val="43137"/>
                    </a:srgbClr>
                  </a:outerShdw>
                </a:effectLst>
                <a:latin typeface="Garamond" pitchFamily="18" charset="0"/>
              </a:rPr>
              <a:t> родов</a:t>
            </a:r>
            <a:endParaRPr kumimoji="0" lang="ru-RU" sz="3200" b="0" i="0" u="sng" strike="noStrike" cap="none" normalizeH="0" baseline="0" dirty="0" smtClean="0">
              <a:ln>
                <a:noFill/>
              </a:ln>
              <a:solidFill>
                <a:schemeClr val="tx1"/>
              </a:solidFill>
              <a:effectLst>
                <a:outerShdw blurRad="38100" dist="38100" dir="2700000" algn="tl">
                  <a:srgbClr val="000000">
                    <a:alpha val="43137"/>
                  </a:srgbClr>
                </a:outerShdw>
              </a:effectLst>
              <a:latin typeface="Garamond" pitchFamily="18" charset="0"/>
            </a:endParaRPr>
          </a:p>
        </p:txBody>
      </p:sp>
      <p:sp>
        <p:nvSpPr>
          <p:cNvPr id="6" name="Прямоугольник 5"/>
          <p:cNvSpPr/>
          <p:nvPr/>
        </p:nvSpPr>
        <p:spPr bwMode="auto">
          <a:xfrm>
            <a:off x="3169985" y="1572308"/>
            <a:ext cx="2736304" cy="455385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3200" b="0" i="0" u="sng" strike="noStrike" cap="none" normalizeH="0" baseline="0" dirty="0" smtClean="0">
                <a:ln>
                  <a:noFill/>
                </a:ln>
                <a:solidFill>
                  <a:schemeClr val="tx1"/>
                </a:solidFill>
                <a:effectLst>
                  <a:outerShdw blurRad="38100" dist="38100" dir="2700000" algn="tl">
                    <a:srgbClr val="000000">
                      <a:alpha val="43137"/>
                    </a:srgbClr>
                  </a:outerShdw>
                </a:effectLst>
                <a:latin typeface="Garamond" pitchFamily="18" charset="0"/>
              </a:rPr>
              <a:t>Стандарт</a:t>
            </a:r>
          </a:p>
        </p:txBody>
      </p:sp>
      <p:sp>
        <p:nvSpPr>
          <p:cNvPr id="7" name="Прямоугольник 6"/>
          <p:cNvSpPr/>
          <p:nvPr/>
        </p:nvSpPr>
        <p:spPr bwMode="auto">
          <a:xfrm>
            <a:off x="6092661" y="1589076"/>
            <a:ext cx="2736304" cy="453708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3200" b="0" i="0" u="sng" strike="noStrike" cap="none" normalizeH="0" baseline="0" dirty="0" smtClean="0">
                <a:ln>
                  <a:noFill/>
                </a:ln>
                <a:solidFill>
                  <a:schemeClr val="tx1"/>
                </a:solidFill>
                <a:effectLst>
                  <a:outerShdw blurRad="38100" dist="38100" dir="2700000" algn="tl">
                    <a:srgbClr val="000000">
                      <a:alpha val="43137"/>
                    </a:srgbClr>
                  </a:outerShdw>
                </a:effectLst>
                <a:latin typeface="Garamond" pitchFamily="18" charset="0"/>
              </a:rPr>
              <a:t>История</a:t>
            </a:r>
            <a:r>
              <a:rPr kumimoji="0" lang="ru-RU" sz="3200" b="0" i="0" u="sng" strike="noStrike" cap="none" normalizeH="0" dirty="0" smtClean="0">
                <a:ln>
                  <a:noFill/>
                </a:ln>
                <a:solidFill>
                  <a:schemeClr val="tx1"/>
                </a:solidFill>
                <a:effectLst>
                  <a:outerShdw blurRad="38100" dist="38100" dir="2700000" algn="tl">
                    <a:srgbClr val="000000">
                      <a:alpha val="43137"/>
                    </a:srgbClr>
                  </a:outerShdw>
                </a:effectLst>
                <a:latin typeface="Garamond" pitchFamily="18" charset="0"/>
              </a:rPr>
              <a:t> женщины</a:t>
            </a:r>
            <a:endParaRPr kumimoji="0" lang="ru-RU" sz="3200" b="0" i="0" u="sng" strike="noStrike" cap="none" normalizeH="0" baseline="0" dirty="0" smtClean="0">
              <a:ln>
                <a:noFill/>
              </a:ln>
              <a:solidFill>
                <a:schemeClr val="tx1"/>
              </a:solidFill>
              <a:effectLst>
                <a:outerShdw blurRad="38100" dist="38100" dir="2700000" algn="tl">
                  <a:srgbClr val="000000">
                    <a:alpha val="43137"/>
                  </a:srgbClr>
                </a:outerShdw>
              </a:effectLst>
              <a:latin typeface="Garamond" pitchFamily="18" charset="0"/>
            </a:endParaRPr>
          </a:p>
        </p:txBody>
      </p:sp>
      <p:cxnSp>
        <p:nvCxnSpPr>
          <p:cNvPr id="16" name="Прямая соединительная линия 15"/>
          <p:cNvCxnSpPr/>
          <p:nvPr/>
        </p:nvCxnSpPr>
        <p:spPr bwMode="auto">
          <a:xfrm>
            <a:off x="179512" y="2924944"/>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Прямая соединительная линия 16"/>
          <p:cNvCxnSpPr/>
          <p:nvPr/>
        </p:nvCxnSpPr>
        <p:spPr bwMode="auto">
          <a:xfrm>
            <a:off x="188223" y="3284984"/>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Прямая соединительная линия 17"/>
          <p:cNvCxnSpPr/>
          <p:nvPr/>
        </p:nvCxnSpPr>
        <p:spPr bwMode="auto">
          <a:xfrm>
            <a:off x="103875" y="3545850"/>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Прямая соединительная линия 18"/>
          <p:cNvCxnSpPr/>
          <p:nvPr/>
        </p:nvCxnSpPr>
        <p:spPr bwMode="auto">
          <a:xfrm>
            <a:off x="188223" y="3905890"/>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Прямая соединительная линия 19"/>
          <p:cNvCxnSpPr/>
          <p:nvPr/>
        </p:nvCxnSpPr>
        <p:spPr bwMode="auto">
          <a:xfrm>
            <a:off x="331912" y="3077344"/>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Прямая соединительная линия 20"/>
          <p:cNvCxnSpPr/>
          <p:nvPr/>
        </p:nvCxnSpPr>
        <p:spPr bwMode="auto">
          <a:xfrm>
            <a:off x="179512" y="4321052"/>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Прямая соединительная линия 21"/>
          <p:cNvCxnSpPr/>
          <p:nvPr/>
        </p:nvCxnSpPr>
        <p:spPr bwMode="auto">
          <a:xfrm>
            <a:off x="164487" y="4772441"/>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Прямая соединительная линия 22"/>
          <p:cNvCxnSpPr/>
          <p:nvPr/>
        </p:nvCxnSpPr>
        <p:spPr bwMode="auto">
          <a:xfrm>
            <a:off x="179512" y="5090529"/>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Прямая соединительная линия 23"/>
          <p:cNvCxnSpPr/>
          <p:nvPr/>
        </p:nvCxnSpPr>
        <p:spPr bwMode="auto">
          <a:xfrm>
            <a:off x="284493" y="5372613"/>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Прямая соединительная линия 24"/>
          <p:cNvCxnSpPr/>
          <p:nvPr/>
        </p:nvCxnSpPr>
        <p:spPr bwMode="auto">
          <a:xfrm>
            <a:off x="205862" y="5715767"/>
            <a:ext cx="8507288"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Полилиния 25"/>
          <p:cNvSpPr/>
          <p:nvPr/>
        </p:nvSpPr>
        <p:spPr bwMode="auto">
          <a:xfrm>
            <a:off x="205862" y="3850105"/>
            <a:ext cx="8232285" cy="737937"/>
          </a:xfrm>
          <a:custGeom>
            <a:avLst/>
            <a:gdLst>
              <a:gd name="connsiteX0" fmla="*/ 0 w 6978315"/>
              <a:gd name="connsiteY0" fmla="*/ 336884 h 737937"/>
              <a:gd name="connsiteX1" fmla="*/ 288757 w 6978315"/>
              <a:gd name="connsiteY1" fmla="*/ 304800 h 737937"/>
              <a:gd name="connsiteX2" fmla="*/ 1540042 w 6978315"/>
              <a:gd name="connsiteY2" fmla="*/ 288758 h 737937"/>
              <a:gd name="connsiteX3" fmla="*/ 1604210 w 6978315"/>
              <a:gd name="connsiteY3" fmla="*/ 272716 h 737937"/>
              <a:gd name="connsiteX4" fmla="*/ 1716505 w 6978315"/>
              <a:gd name="connsiteY4" fmla="*/ 256674 h 737937"/>
              <a:gd name="connsiteX5" fmla="*/ 1764631 w 6978315"/>
              <a:gd name="connsiteY5" fmla="*/ 224590 h 737937"/>
              <a:gd name="connsiteX6" fmla="*/ 1812757 w 6978315"/>
              <a:gd name="connsiteY6" fmla="*/ 208548 h 737937"/>
              <a:gd name="connsiteX7" fmla="*/ 1892968 w 6978315"/>
              <a:gd name="connsiteY7" fmla="*/ 144379 h 737937"/>
              <a:gd name="connsiteX8" fmla="*/ 1973179 w 6978315"/>
              <a:gd name="connsiteY8" fmla="*/ 64169 h 737937"/>
              <a:gd name="connsiteX9" fmla="*/ 2005263 w 6978315"/>
              <a:gd name="connsiteY9" fmla="*/ 32084 h 737937"/>
              <a:gd name="connsiteX10" fmla="*/ 2101515 w 6978315"/>
              <a:gd name="connsiteY10" fmla="*/ 0 h 737937"/>
              <a:gd name="connsiteX11" fmla="*/ 2229852 w 6978315"/>
              <a:gd name="connsiteY11" fmla="*/ 112295 h 737937"/>
              <a:gd name="connsiteX12" fmla="*/ 2326105 w 6978315"/>
              <a:gd name="connsiteY12" fmla="*/ 208548 h 737937"/>
              <a:gd name="connsiteX13" fmla="*/ 2342147 w 6978315"/>
              <a:gd name="connsiteY13" fmla="*/ 256674 h 737937"/>
              <a:gd name="connsiteX14" fmla="*/ 2454442 w 6978315"/>
              <a:gd name="connsiteY14" fmla="*/ 336884 h 737937"/>
              <a:gd name="connsiteX15" fmla="*/ 2534652 w 6978315"/>
              <a:gd name="connsiteY15" fmla="*/ 385011 h 737937"/>
              <a:gd name="connsiteX16" fmla="*/ 3208421 w 6978315"/>
              <a:gd name="connsiteY16" fmla="*/ 417095 h 737937"/>
              <a:gd name="connsiteX17" fmla="*/ 4379494 w 6978315"/>
              <a:gd name="connsiteY17" fmla="*/ 449179 h 737937"/>
              <a:gd name="connsiteX18" fmla="*/ 4844715 w 6978315"/>
              <a:gd name="connsiteY18" fmla="*/ 481263 h 737937"/>
              <a:gd name="connsiteX19" fmla="*/ 4924926 w 6978315"/>
              <a:gd name="connsiteY19" fmla="*/ 497306 h 737937"/>
              <a:gd name="connsiteX20" fmla="*/ 4973052 w 6978315"/>
              <a:gd name="connsiteY20" fmla="*/ 529390 h 737937"/>
              <a:gd name="connsiteX21" fmla="*/ 5069305 w 6978315"/>
              <a:gd name="connsiteY21" fmla="*/ 625642 h 737937"/>
              <a:gd name="connsiteX22" fmla="*/ 5085347 w 6978315"/>
              <a:gd name="connsiteY22" fmla="*/ 673769 h 737937"/>
              <a:gd name="connsiteX23" fmla="*/ 5133473 w 6978315"/>
              <a:gd name="connsiteY23" fmla="*/ 689811 h 737937"/>
              <a:gd name="connsiteX24" fmla="*/ 5277852 w 6978315"/>
              <a:gd name="connsiteY24" fmla="*/ 737937 h 737937"/>
              <a:gd name="connsiteX25" fmla="*/ 5454315 w 6978315"/>
              <a:gd name="connsiteY25" fmla="*/ 673769 h 737937"/>
              <a:gd name="connsiteX26" fmla="*/ 5566610 w 6978315"/>
              <a:gd name="connsiteY26" fmla="*/ 561474 h 737937"/>
              <a:gd name="connsiteX27" fmla="*/ 5662863 w 6978315"/>
              <a:gd name="connsiteY27" fmla="*/ 513348 h 737937"/>
              <a:gd name="connsiteX28" fmla="*/ 5759115 w 6978315"/>
              <a:gd name="connsiteY28" fmla="*/ 481263 h 737937"/>
              <a:gd name="connsiteX29" fmla="*/ 5871410 w 6978315"/>
              <a:gd name="connsiteY29" fmla="*/ 433137 h 737937"/>
              <a:gd name="connsiteX30" fmla="*/ 6978315 w 6978315"/>
              <a:gd name="connsiteY30" fmla="*/ 417095 h 73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978315" h="737937">
                <a:moveTo>
                  <a:pt x="0" y="336884"/>
                </a:moveTo>
                <a:cubicBezTo>
                  <a:pt x="111698" y="318268"/>
                  <a:pt x="158995" y="307684"/>
                  <a:pt x="288757" y="304800"/>
                </a:cubicBezTo>
                <a:lnTo>
                  <a:pt x="1540042" y="288758"/>
                </a:lnTo>
                <a:cubicBezTo>
                  <a:pt x="1561431" y="283411"/>
                  <a:pt x="1582518" y="276660"/>
                  <a:pt x="1604210" y="272716"/>
                </a:cubicBezTo>
                <a:cubicBezTo>
                  <a:pt x="1641412" y="265952"/>
                  <a:pt x="1680288" y="267539"/>
                  <a:pt x="1716505" y="256674"/>
                </a:cubicBezTo>
                <a:cubicBezTo>
                  <a:pt x="1734972" y="251134"/>
                  <a:pt x="1747386" y="233212"/>
                  <a:pt x="1764631" y="224590"/>
                </a:cubicBezTo>
                <a:cubicBezTo>
                  <a:pt x="1779756" y="217028"/>
                  <a:pt x="1796715" y="213895"/>
                  <a:pt x="1812757" y="208548"/>
                </a:cubicBezTo>
                <a:cubicBezTo>
                  <a:pt x="1937846" y="83459"/>
                  <a:pt x="1731081" y="286029"/>
                  <a:pt x="1892968" y="144379"/>
                </a:cubicBezTo>
                <a:cubicBezTo>
                  <a:pt x="1921424" y="119480"/>
                  <a:pt x="1946442" y="90906"/>
                  <a:pt x="1973179" y="64169"/>
                </a:cubicBezTo>
                <a:cubicBezTo>
                  <a:pt x="1983874" y="53474"/>
                  <a:pt x="1990914" y="36867"/>
                  <a:pt x="2005263" y="32084"/>
                </a:cubicBezTo>
                <a:lnTo>
                  <a:pt x="2101515" y="0"/>
                </a:lnTo>
                <a:cubicBezTo>
                  <a:pt x="2232216" y="32675"/>
                  <a:pt x="2102521" y="-15036"/>
                  <a:pt x="2229852" y="112295"/>
                </a:cubicBezTo>
                <a:lnTo>
                  <a:pt x="2326105" y="208548"/>
                </a:lnTo>
                <a:cubicBezTo>
                  <a:pt x="2331452" y="224590"/>
                  <a:pt x="2332767" y="242604"/>
                  <a:pt x="2342147" y="256674"/>
                </a:cubicBezTo>
                <a:cubicBezTo>
                  <a:pt x="2374665" y="305451"/>
                  <a:pt x="2404258" y="311793"/>
                  <a:pt x="2454442" y="336884"/>
                </a:cubicBezTo>
                <a:cubicBezTo>
                  <a:pt x="2482518" y="364961"/>
                  <a:pt x="2490027" y="382036"/>
                  <a:pt x="2534652" y="385011"/>
                </a:cubicBezTo>
                <a:cubicBezTo>
                  <a:pt x="2758998" y="399967"/>
                  <a:pt x="2983713" y="409279"/>
                  <a:pt x="3208421" y="417095"/>
                </a:cubicBezTo>
                <a:lnTo>
                  <a:pt x="4379494" y="449179"/>
                </a:lnTo>
                <a:lnTo>
                  <a:pt x="4844715" y="481263"/>
                </a:lnTo>
                <a:cubicBezTo>
                  <a:pt x="4871876" y="483660"/>
                  <a:pt x="4899396" y="487732"/>
                  <a:pt x="4924926" y="497306"/>
                </a:cubicBezTo>
                <a:cubicBezTo>
                  <a:pt x="4942978" y="504076"/>
                  <a:pt x="4958642" y="516581"/>
                  <a:pt x="4973052" y="529390"/>
                </a:cubicBezTo>
                <a:cubicBezTo>
                  <a:pt x="5006965" y="559535"/>
                  <a:pt x="5069305" y="625642"/>
                  <a:pt x="5069305" y="625642"/>
                </a:cubicBezTo>
                <a:cubicBezTo>
                  <a:pt x="5074652" y="641684"/>
                  <a:pt x="5073390" y="661812"/>
                  <a:pt x="5085347" y="673769"/>
                </a:cubicBezTo>
                <a:cubicBezTo>
                  <a:pt x="5097304" y="685726"/>
                  <a:pt x="5117930" y="683150"/>
                  <a:pt x="5133473" y="689811"/>
                </a:cubicBezTo>
                <a:cubicBezTo>
                  <a:pt x="5249703" y="739623"/>
                  <a:pt x="5142641" y="710895"/>
                  <a:pt x="5277852" y="737937"/>
                </a:cubicBezTo>
                <a:cubicBezTo>
                  <a:pt x="5311736" y="729466"/>
                  <a:pt x="5418976" y="717944"/>
                  <a:pt x="5454315" y="673769"/>
                </a:cubicBezTo>
                <a:cubicBezTo>
                  <a:pt x="5518863" y="593082"/>
                  <a:pt x="5373482" y="625850"/>
                  <a:pt x="5566610" y="561474"/>
                </a:cubicBezTo>
                <a:cubicBezTo>
                  <a:pt x="5742113" y="502973"/>
                  <a:pt x="5476287" y="596272"/>
                  <a:pt x="5662863" y="513348"/>
                </a:cubicBezTo>
                <a:cubicBezTo>
                  <a:pt x="5693768" y="499612"/>
                  <a:pt x="5728866" y="496387"/>
                  <a:pt x="5759115" y="481263"/>
                </a:cubicBezTo>
                <a:cubicBezTo>
                  <a:pt x="5775816" y="472913"/>
                  <a:pt x="5844856" y="434612"/>
                  <a:pt x="5871410" y="433137"/>
                </a:cubicBezTo>
                <a:cubicBezTo>
                  <a:pt x="6265122" y="411264"/>
                  <a:pt x="6582012" y="417095"/>
                  <a:pt x="6978315" y="417095"/>
                </a:cubicBez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ru-RU" sz="3200" b="0" i="0" u="sng" strike="noStrike" cap="none" normalizeH="0" baseline="0" smtClean="0">
              <a:ln>
                <a:noFill/>
              </a:ln>
              <a:solidFill>
                <a:schemeClr val="tx1"/>
              </a:solidFill>
              <a:effectLst>
                <a:outerShdw blurRad="38100" dist="38100" dir="2700000" algn="tl">
                  <a:srgbClr val="000000">
                    <a:alpha val="43137"/>
                  </a:srgbClr>
                </a:outerShdw>
              </a:effectLst>
              <a:latin typeface="Garamond" pitchFamily="18" charset="0"/>
            </a:endParaRPr>
          </a:p>
        </p:txBody>
      </p:sp>
      <p:sp>
        <p:nvSpPr>
          <p:cNvPr id="27" name="Овальная выноска 26"/>
          <p:cNvSpPr/>
          <p:nvPr/>
        </p:nvSpPr>
        <p:spPr bwMode="auto">
          <a:xfrm>
            <a:off x="2015407" y="2898969"/>
            <a:ext cx="2196934" cy="828546"/>
          </a:xfrm>
          <a:prstGeom prst="wedgeEllipseCallou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2400" b="0" i="0" u="sng" strike="noStrike" cap="none" normalizeH="0" baseline="0" dirty="0" smtClean="0">
                <a:ln>
                  <a:noFill/>
                </a:ln>
                <a:solidFill>
                  <a:srgbClr val="FF0000"/>
                </a:solidFill>
                <a:effectLst>
                  <a:outerShdw blurRad="38100" dist="38100" dir="2700000" algn="tl">
                    <a:srgbClr val="000000">
                      <a:alpha val="43137"/>
                    </a:srgbClr>
                  </a:outerShdw>
                </a:effectLst>
                <a:latin typeface="Garamond" pitchFamily="18" charset="0"/>
              </a:rPr>
              <a:t>Почему?</a:t>
            </a:r>
          </a:p>
        </p:txBody>
      </p:sp>
      <p:sp>
        <p:nvSpPr>
          <p:cNvPr id="28" name="Овальная выноска 27"/>
          <p:cNvSpPr/>
          <p:nvPr/>
        </p:nvSpPr>
        <p:spPr bwMode="auto">
          <a:xfrm>
            <a:off x="5778987" y="3501510"/>
            <a:ext cx="2196934" cy="828546"/>
          </a:xfrm>
          <a:prstGeom prst="wedgeEllipseCallou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2400" b="0" i="0" u="sng" strike="noStrike" cap="none" normalizeH="0" baseline="0" dirty="0" smtClean="0">
                <a:ln>
                  <a:noFill/>
                </a:ln>
                <a:solidFill>
                  <a:srgbClr val="FF0000"/>
                </a:solidFill>
                <a:effectLst>
                  <a:outerShdw blurRad="38100" dist="38100" dir="2700000" algn="tl">
                    <a:srgbClr val="000000">
                      <a:alpha val="43137"/>
                    </a:srgbClr>
                  </a:outerShdw>
                </a:effectLst>
                <a:latin typeface="Garamond" pitchFamily="18" charset="0"/>
              </a:rPr>
              <a:t>Почему</a:t>
            </a:r>
            <a:r>
              <a:rPr kumimoji="0" lang="ru-RU" sz="2400" b="0" i="0" u="sng" strike="noStrike" cap="none" normalizeH="0" baseline="0" dirty="0" smtClean="0">
                <a:ln>
                  <a:noFill/>
                </a:ln>
                <a:solidFill>
                  <a:schemeClr val="tx1"/>
                </a:solidFill>
                <a:effectLst>
                  <a:outerShdw blurRad="38100" dist="38100" dir="2700000" algn="tl">
                    <a:srgbClr val="000000">
                      <a:alpha val="43137"/>
                    </a:srgbClr>
                  </a:outerShdw>
                </a:effectLst>
                <a:latin typeface="Garamond" pitchFamily="18" charset="0"/>
              </a:rPr>
              <a:t>?</a:t>
            </a:r>
          </a:p>
        </p:txBody>
      </p:sp>
    </p:spTree>
    <p:extLst>
      <p:ext uri="{BB962C8B-B14F-4D97-AF65-F5344CB8AC3E}">
        <p14:creationId xmlns:p14="http://schemas.microsoft.com/office/powerpoint/2010/main" val="115198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250"/>
                                  </p:stCondLst>
                                  <p:childTnLst>
                                    <p:set>
                                      <p:cBhvr>
                                        <p:cTn id="6" dur="1" fill="hold">
                                          <p:stCondLst>
                                            <p:cond delay="0"/>
                                          </p:stCondLst>
                                        </p:cTn>
                                        <p:tgtEl>
                                          <p:spTgt spid="27"/>
                                        </p:tgtEl>
                                        <p:attrNameLst>
                                          <p:attrName>style.visibility</p:attrName>
                                        </p:attrNameLst>
                                      </p:cBhvr>
                                      <p:to>
                                        <p:strVal val="visible"/>
                                      </p:to>
                                    </p:set>
                                  </p:childTnLst>
                                </p:cTn>
                              </p:par>
                            </p:childTnLst>
                          </p:cTn>
                        </p:par>
                        <p:par>
                          <p:cTn id="7" fill="hold">
                            <p:stCondLst>
                              <p:cond delay="10250"/>
                            </p:stCondLst>
                            <p:childTnLst>
                              <p:par>
                                <p:cTn id="8" presetID="1" presetClass="entr" presetSubtype="0" fill="hold" grpId="0" nodeType="afterEffect">
                                  <p:stCondLst>
                                    <p:cond delay="5000"/>
                                  </p:stCondLst>
                                  <p:childTnLst>
                                    <p:set>
                                      <p:cBhvr>
                                        <p:cTn id="9"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body" idx="1"/>
          </p:nvPr>
        </p:nvSpPr>
        <p:spPr>
          <a:xfrm>
            <a:off x="323850" y="981075"/>
            <a:ext cx="8569325" cy="5543550"/>
          </a:xfrm>
        </p:spPr>
        <p:txBody>
          <a:bodyPr/>
          <a:lstStyle/>
          <a:p>
            <a:pPr marL="609600" indent="-609600" eaLnBrk="1" hangingPunct="1">
              <a:buFont typeface="Wingdings" panose="05000000000000000000" pitchFamily="2" charset="2"/>
              <a:buAutoNum type="arabicPeriod"/>
              <a:defRPr/>
            </a:pPr>
            <a:r>
              <a:rPr lang="ru-RU" sz="2800" dirty="0" smtClean="0"/>
              <a:t>Выявление критических случаев</a:t>
            </a:r>
            <a:endParaRPr lang="fr-FR" sz="2800" dirty="0" smtClean="0"/>
          </a:p>
          <a:p>
            <a:pPr marL="609600" indent="-609600" eaLnBrk="1" hangingPunct="1">
              <a:buFont typeface="Wingdings" panose="05000000000000000000" pitchFamily="2" charset="2"/>
              <a:buAutoNum type="arabicPeriod"/>
              <a:defRPr/>
            </a:pPr>
            <a:r>
              <a:rPr lang="ru-RU" sz="2800" dirty="0" smtClean="0"/>
              <a:t>Выбор случая (случаев) для аудита</a:t>
            </a:r>
            <a:endParaRPr lang="fr-FR" sz="2800" dirty="0" smtClean="0"/>
          </a:p>
          <a:p>
            <a:pPr marL="609600" indent="-609600" eaLnBrk="1" hangingPunct="1">
              <a:buFont typeface="Wingdings" panose="05000000000000000000" pitchFamily="2" charset="2"/>
              <a:buAutoNum type="arabicPeriod"/>
              <a:defRPr/>
            </a:pPr>
            <a:r>
              <a:rPr lang="ru-RU" sz="2800" dirty="0" smtClean="0"/>
              <a:t>Интервью с пациенткой</a:t>
            </a:r>
          </a:p>
          <a:p>
            <a:pPr marL="609600" indent="-609600" eaLnBrk="1" hangingPunct="1">
              <a:buFont typeface="Wingdings" panose="05000000000000000000" pitchFamily="2" charset="2"/>
              <a:buAutoNum type="arabicPeriod"/>
              <a:defRPr/>
            </a:pPr>
            <a:r>
              <a:rPr lang="ru-RU" sz="2800" dirty="0" smtClean="0"/>
              <a:t>Приглашение людей, привлечённых к организации помощи данном случае </a:t>
            </a:r>
          </a:p>
          <a:p>
            <a:pPr marL="609600" indent="-609600" eaLnBrk="1" hangingPunct="1">
              <a:buFont typeface="Wingdings" panose="05000000000000000000" pitchFamily="2" charset="2"/>
              <a:buAutoNum type="arabicPeriod"/>
              <a:defRPr/>
            </a:pPr>
            <a:r>
              <a:rPr lang="ru-RU" sz="2800" dirty="0" smtClean="0"/>
              <a:t>Подготовка медицинского резюме</a:t>
            </a:r>
          </a:p>
          <a:p>
            <a:pPr marL="609600" indent="-609600" eaLnBrk="1" hangingPunct="1">
              <a:buFont typeface="Wingdings" panose="05000000000000000000" pitchFamily="2" charset="2"/>
              <a:buAutoNum type="arabicPeriod"/>
              <a:defRPr/>
            </a:pPr>
            <a:r>
              <a:rPr lang="ru-RU" sz="2800" dirty="0" smtClean="0"/>
              <a:t>Оценка ухода, предоставленного во время аудиторского собрания</a:t>
            </a:r>
          </a:p>
          <a:p>
            <a:pPr marL="1371600" lvl="2" indent="-457200" eaLnBrk="1" hangingPunct="1">
              <a:buFont typeface="Wingdings" panose="05000000000000000000" pitchFamily="2" charset="2"/>
              <a:buAutoNum type="arabicPeriod"/>
              <a:defRPr/>
            </a:pPr>
            <a:r>
              <a:rPr lang="ru-RU" sz="2000" dirty="0" smtClean="0"/>
              <a:t>Восстановление маршрута женщины и пропущенных возможностей </a:t>
            </a:r>
          </a:p>
          <a:p>
            <a:pPr marL="1371600" lvl="2" indent="-457200" eaLnBrk="1" hangingPunct="1">
              <a:buFont typeface="Wingdings" panose="05000000000000000000" pitchFamily="2" charset="2"/>
              <a:buAutoNum type="arabicPeriod"/>
              <a:defRPr/>
            </a:pPr>
            <a:r>
              <a:rPr lang="ru-RU" sz="2000" dirty="0" smtClean="0"/>
              <a:t>Установление причин пропущенных возможностей </a:t>
            </a:r>
            <a:endParaRPr lang="fr-FR" sz="2000" dirty="0" smtClean="0"/>
          </a:p>
          <a:p>
            <a:pPr marL="609600" indent="-609600" eaLnBrk="1" hangingPunct="1">
              <a:buFont typeface="Wingdings" panose="05000000000000000000" pitchFamily="2" charset="2"/>
              <a:buAutoNum type="arabicPeriod"/>
              <a:defRPr/>
            </a:pPr>
            <a:r>
              <a:rPr lang="ru-RU" sz="2800" dirty="0" smtClean="0"/>
              <a:t>Последующие рекомендации и решения</a:t>
            </a:r>
          </a:p>
        </p:txBody>
      </p:sp>
      <p:sp>
        <p:nvSpPr>
          <p:cNvPr id="230403" name="Rectangle 3"/>
          <p:cNvSpPr>
            <a:spLocks noGrp="1" noRot="1" noChangeArrowheads="1"/>
          </p:cNvSpPr>
          <p:nvPr>
            <p:ph type="title"/>
          </p:nvPr>
        </p:nvSpPr>
        <p:spPr>
          <a:xfrm>
            <a:off x="468313" y="0"/>
            <a:ext cx="8229600" cy="823913"/>
          </a:xfrm>
        </p:spPr>
        <p:txBody>
          <a:bodyPr/>
          <a:lstStyle/>
          <a:p>
            <a:pPr eaLnBrk="1" hangingPunct="1">
              <a:defRPr/>
            </a:pPr>
            <a:r>
              <a:rPr lang="ru-RU" sz="3200" dirty="0" smtClean="0"/>
              <a:t>Шаги в процессе аудита</a:t>
            </a:r>
            <a:endParaRPr lang="en-GB" sz="3200" dirty="0" smtClean="0"/>
          </a:p>
        </p:txBody>
      </p:sp>
      <p:sp>
        <p:nvSpPr>
          <p:cNvPr id="25604"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5605"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Rot="1" noChangeArrowheads="1"/>
          </p:cNvSpPr>
          <p:nvPr>
            <p:ph type="title"/>
          </p:nvPr>
        </p:nvSpPr>
        <p:spPr/>
        <p:txBody>
          <a:bodyPr/>
          <a:lstStyle/>
          <a:p>
            <a:pPr eaLnBrk="1" hangingPunct="1">
              <a:defRPr/>
            </a:pPr>
            <a:r>
              <a:rPr lang="ru-RU" sz="3200" dirty="0" smtClean="0"/>
              <a:t>Рассмотрение критических случаев на заседании </a:t>
            </a:r>
          </a:p>
        </p:txBody>
      </p:sp>
      <p:sp>
        <p:nvSpPr>
          <p:cNvPr id="267267" name="Rectangle 3"/>
          <p:cNvSpPr>
            <a:spLocks noGrp="1" noChangeArrowheads="1"/>
          </p:cNvSpPr>
          <p:nvPr>
            <p:ph type="body" idx="1"/>
          </p:nvPr>
        </p:nvSpPr>
        <p:spPr>
          <a:xfrm>
            <a:off x="457200" y="1600200"/>
            <a:ext cx="8229600" cy="4924425"/>
          </a:xfrm>
        </p:spPr>
        <p:txBody>
          <a:bodyPr/>
          <a:lstStyle/>
          <a:p>
            <a:pPr eaLnBrk="1" hangingPunct="1">
              <a:lnSpc>
                <a:spcPct val="80000"/>
              </a:lnSpc>
              <a:defRPr/>
            </a:pPr>
            <a:r>
              <a:rPr lang="ru-RU" sz="2800" dirty="0" err="1" smtClean="0"/>
              <a:t>Мультидисциплинарное</a:t>
            </a:r>
            <a:r>
              <a:rPr lang="ru-RU" sz="2800" dirty="0" smtClean="0"/>
              <a:t> </a:t>
            </a:r>
            <a:r>
              <a:rPr lang="en-US" sz="2800" dirty="0" smtClean="0"/>
              <a:t> </a:t>
            </a:r>
            <a:r>
              <a:rPr lang="ro-RO" sz="2800" dirty="0" smtClean="0"/>
              <a:t> </a:t>
            </a:r>
          </a:p>
          <a:p>
            <a:pPr eaLnBrk="1" hangingPunct="1">
              <a:lnSpc>
                <a:spcPct val="80000"/>
              </a:lnSpc>
              <a:defRPr/>
            </a:pPr>
            <a:r>
              <a:rPr lang="ru-RU" sz="2800" dirty="0" smtClean="0"/>
              <a:t>Уход анализируется сравнивая со стандартами / протоколами</a:t>
            </a:r>
          </a:p>
          <a:p>
            <a:pPr eaLnBrk="1" hangingPunct="1">
              <a:lnSpc>
                <a:spcPct val="80000"/>
              </a:lnSpc>
              <a:defRPr/>
            </a:pPr>
            <a:r>
              <a:rPr lang="ru-RU" sz="2800" dirty="0" smtClean="0"/>
              <a:t>Раскрываются организационные / управленческие / коммуникационные факторы</a:t>
            </a:r>
          </a:p>
          <a:p>
            <a:pPr eaLnBrk="1" hangingPunct="1">
              <a:lnSpc>
                <a:spcPct val="80000"/>
              </a:lnSpc>
              <a:defRPr/>
            </a:pPr>
            <a:r>
              <a:rPr lang="ru-RU" sz="2800" dirty="0" smtClean="0"/>
              <a:t>Конфиденциальные / никакого порицания / никакого наказания</a:t>
            </a:r>
          </a:p>
          <a:p>
            <a:pPr eaLnBrk="1" hangingPunct="1">
              <a:lnSpc>
                <a:spcPct val="80000"/>
              </a:lnSpc>
              <a:defRPr/>
            </a:pPr>
            <a:r>
              <a:rPr lang="ru-RU" sz="2800" dirty="0" smtClean="0"/>
              <a:t>Персонал хвалят за предоставленный уход</a:t>
            </a:r>
          </a:p>
          <a:p>
            <a:pPr eaLnBrk="1" hangingPunct="1">
              <a:lnSpc>
                <a:spcPct val="80000"/>
              </a:lnSpc>
              <a:defRPr/>
            </a:pPr>
            <a:r>
              <a:rPr lang="ru-RU" sz="2800" dirty="0" smtClean="0"/>
              <a:t>Раскрываются глубинные причины пропущенных возможностей </a:t>
            </a:r>
          </a:p>
          <a:p>
            <a:pPr eaLnBrk="1" hangingPunct="1">
              <a:lnSpc>
                <a:spcPct val="80000"/>
              </a:lnSpc>
              <a:defRPr/>
            </a:pPr>
            <a:r>
              <a:rPr lang="ru-RU" sz="2800" dirty="0" smtClean="0"/>
              <a:t>Предлагаются решения и проводится контроль за их внедрением</a:t>
            </a:r>
          </a:p>
        </p:txBody>
      </p:sp>
      <p:sp>
        <p:nvSpPr>
          <p:cNvPr id="26628"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6629"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711200" y="981150"/>
            <a:ext cx="7721600" cy="1655762"/>
          </a:xfrm>
        </p:spPr>
        <p:txBody>
          <a:bodyPr/>
          <a:lstStyle/>
          <a:p>
            <a:pPr eaLnBrk="1" hangingPunct="1">
              <a:defRPr/>
            </a:pPr>
            <a:r>
              <a:rPr lang="ru-RU" sz="2800" b="0" dirty="0" smtClean="0">
                <a:solidFill>
                  <a:schemeClr val="tx1"/>
                </a:solidFill>
              </a:rPr>
              <a:t>Основные принципы исследования критических случаев</a:t>
            </a:r>
            <a:endParaRPr lang="en-GB" sz="2800" b="0" dirty="0" smtClean="0">
              <a:solidFill>
                <a:schemeClr val="tx1"/>
              </a:solidFill>
            </a:endParaRPr>
          </a:p>
        </p:txBody>
      </p:sp>
      <p:sp>
        <p:nvSpPr>
          <p:cNvPr id="32771" name="Rectangle 3"/>
          <p:cNvSpPr>
            <a:spLocks noGrp="1" noChangeArrowheads="1"/>
          </p:cNvSpPr>
          <p:nvPr>
            <p:ph type="subTitle" idx="1"/>
          </p:nvPr>
        </p:nvSpPr>
        <p:spPr>
          <a:xfrm>
            <a:off x="1187450" y="2636912"/>
            <a:ext cx="7488238" cy="3093963"/>
          </a:xfrm>
        </p:spPr>
        <p:txBody>
          <a:bodyPr/>
          <a:lstStyle/>
          <a:p>
            <a:pPr algn="l" eaLnBrk="1" hangingPunct="1">
              <a:defRPr/>
            </a:pPr>
            <a:r>
              <a:rPr lang="ru-RU" sz="2800" b="1" dirty="0" smtClean="0"/>
              <a:t>?</a:t>
            </a:r>
          </a:p>
          <a:p>
            <a:pPr algn="l" eaLnBrk="1" hangingPunct="1">
              <a:defRPr/>
            </a:pPr>
            <a:r>
              <a:rPr lang="ru-RU" sz="2800" b="1" dirty="0" smtClean="0"/>
              <a:t>???</a:t>
            </a:r>
          </a:p>
          <a:p>
            <a:pPr algn="r" eaLnBrk="1" hangingPunct="1">
              <a:defRPr/>
            </a:pPr>
            <a:endParaRPr lang="ru-RU" sz="2000" b="1" dirty="0" smtClean="0"/>
          </a:p>
          <a:p>
            <a:pPr algn="r" eaLnBrk="1" hangingPunct="1">
              <a:defRPr/>
            </a:pPr>
            <a:endParaRPr lang="ru-RU" sz="2000" b="1" dirty="0"/>
          </a:p>
          <a:p>
            <a:pPr algn="r" eaLnBrk="1" hangingPunct="1">
              <a:defRPr/>
            </a:pPr>
            <a:endParaRPr lang="ru-RU" sz="2000" b="1" dirty="0" smtClean="0"/>
          </a:p>
          <a:p>
            <a:pPr algn="r" eaLnBrk="1" hangingPunct="1">
              <a:defRPr/>
            </a:pPr>
            <a:endParaRPr lang="ru-RU" sz="2000" b="1" dirty="0"/>
          </a:p>
          <a:p>
            <a:pPr algn="r" eaLnBrk="1" hangingPunct="1">
              <a:defRPr/>
            </a:pPr>
            <a:endParaRPr lang="ru-RU" sz="2000" b="1" dirty="0" smtClean="0"/>
          </a:p>
          <a:p>
            <a:pPr algn="r" eaLnBrk="1" hangingPunct="1">
              <a:defRPr/>
            </a:pPr>
            <a:r>
              <a:rPr lang="ru-RU" sz="2000" b="1" dirty="0" smtClean="0"/>
              <a:t>К. Суханбердиев</a:t>
            </a:r>
          </a:p>
        </p:txBody>
      </p:sp>
      <p:sp>
        <p:nvSpPr>
          <p:cNvPr id="27652"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27653"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88913"/>
            <a:ext cx="9144000" cy="1152525"/>
          </a:xfrm>
          <a:noFill/>
          <a:extLst>
            <a:ext uri="{909E8E84-426E-40DD-AFC4-6F175D3DCCD1}">
              <a14:hiddenFill xmlns:a14="http://schemas.microsoft.com/office/drawing/2010/main">
                <a:solidFill>
                  <a:srgbClr val="FFFFFF"/>
                </a:solidFill>
              </a14:hiddenFill>
            </a:ext>
          </a:extLst>
        </p:spPr>
        <p:txBody>
          <a:bodyPr/>
          <a:lstStyle/>
          <a:p>
            <a:pPr eaLnBrk="1" hangingPunct="1"/>
            <a:r>
              <a:rPr lang="en-GB" altLang="ru-RU" sz="2800" smtClean="0">
                <a:effectLst/>
              </a:rPr>
              <a:t>“</a:t>
            </a:r>
            <a:r>
              <a:rPr lang="ru-RU" altLang="ru-RU" sz="2800" i="1" smtClean="0">
                <a:effectLst/>
              </a:rPr>
              <a:t>Что стоит за цифрами</a:t>
            </a:r>
            <a:r>
              <a:rPr lang="en-GB" altLang="ru-RU" sz="2800" smtClean="0">
                <a:effectLst/>
              </a:rPr>
              <a:t>” </a:t>
            </a:r>
            <a:r>
              <a:rPr lang="ru-RU" altLang="ru-RU" sz="2800" smtClean="0">
                <a:effectLst/>
              </a:rPr>
              <a:t/>
            </a:r>
            <a:br>
              <a:rPr lang="ru-RU" altLang="ru-RU" sz="2800" smtClean="0">
                <a:effectLst/>
              </a:rPr>
            </a:br>
            <a:r>
              <a:rPr lang="ru-RU" altLang="ru-RU" sz="2800" smtClean="0">
                <a:effectLst/>
              </a:rPr>
              <a:t>исследование тяжелых случаев материнской заболеваемости</a:t>
            </a:r>
            <a:br>
              <a:rPr lang="ru-RU" altLang="ru-RU" sz="2800" smtClean="0">
                <a:effectLst/>
              </a:rPr>
            </a:br>
            <a:r>
              <a:rPr lang="ru-RU" altLang="ru-RU" sz="2800" smtClean="0">
                <a:effectLst/>
              </a:rPr>
              <a:t>Основные положения</a:t>
            </a:r>
            <a:endParaRPr lang="en-GB" altLang="ru-RU" sz="2800" smtClean="0">
              <a:effectLst/>
            </a:endParaRPr>
          </a:p>
        </p:txBody>
      </p:sp>
      <p:sp>
        <p:nvSpPr>
          <p:cNvPr id="5123" name="Rectangle 3"/>
          <p:cNvSpPr>
            <a:spLocks noGrp="1" noChangeArrowheads="1"/>
          </p:cNvSpPr>
          <p:nvPr>
            <p:ph type="body" idx="1"/>
          </p:nvPr>
        </p:nvSpPr>
        <p:spPr>
          <a:xfrm>
            <a:off x="250825" y="1773238"/>
            <a:ext cx="8642350" cy="4535487"/>
          </a:xfrm>
        </p:spPr>
        <p:txBody>
          <a:bodyPr/>
          <a:lstStyle/>
          <a:p>
            <a:pPr eaLnBrk="1" hangingPunct="1"/>
            <a:r>
              <a:rPr lang="en-GB" altLang="ru-RU" sz="2000" smtClean="0">
                <a:effectLst/>
              </a:rPr>
              <a:t>  </a:t>
            </a:r>
            <a:r>
              <a:rPr lang="ru-RU" altLang="ru-RU" sz="2000" smtClean="0">
                <a:effectLst/>
              </a:rPr>
              <a:t>Случаи опасных для жизни осложнений или, как еще принято говорить, «критические случаи» происходят значительно чаще, нежели случаи материнской смертности. Поэтому их анализ позволяет более достоверно судить об основных факторах риска для здоровья матери, а также о том, какие из этих факторов можно устранить или исправить.</a:t>
            </a:r>
          </a:p>
          <a:p>
            <a:pPr eaLnBrk="1" hangingPunct="1"/>
            <a:r>
              <a:rPr lang="ru-RU" altLang="ru-RU" sz="2000" smtClean="0">
                <a:effectLst/>
              </a:rPr>
              <a:t>Устоявшихся определений понятий «серьезная заболеваемость» или «критический случай» не существует. Главное чтобы определения, используемые при анализе, соответствовали местным условиям и служили целям улучшения положения вещей в родовспоможении. </a:t>
            </a:r>
          </a:p>
          <a:p>
            <a:pPr eaLnBrk="1" hangingPunct="1"/>
            <a:r>
              <a:rPr lang="ru-RU" altLang="ru-RU" sz="2000" smtClean="0">
                <a:effectLst/>
              </a:rPr>
              <a:t>Пережившие кризисную ситуацию женщины могут многое рассказать.</a:t>
            </a:r>
          </a:p>
          <a:p>
            <a:pPr eaLnBrk="1" hangingPunct="1"/>
            <a:r>
              <a:rPr lang="ru-RU" altLang="ru-RU" sz="2000" smtClean="0">
                <a:effectLst/>
              </a:rPr>
              <a:t>Изучение критических случаев, когда жизнь женщин оказывалась под угрозой, но их удалось спасти, вероятно, вызовет  гораздо меньше опасений у медиков, чем разбор случаев материнской смертности.</a:t>
            </a:r>
            <a:endParaRPr lang="en-GB" altLang="ru-RU" sz="2000" smtClean="0">
              <a:effectLst/>
            </a:endParaRPr>
          </a:p>
        </p:txBody>
      </p:sp>
      <p:sp>
        <p:nvSpPr>
          <p:cNvPr id="5124"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Rot="1" noChangeArrowheads="1"/>
          </p:cNvSpPr>
          <p:nvPr>
            <p:ph type="title"/>
          </p:nvPr>
        </p:nvSpPr>
        <p:spPr>
          <a:xfrm>
            <a:off x="0" y="274638"/>
            <a:ext cx="9144000" cy="1570037"/>
          </a:xfrm>
        </p:spPr>
        <p:txBody>
          <a:bodyPr/>
          <a:lstStyle/>
          <a:p>
            <a:pPr eaLnBrk="1" hangingPunct="1">
              <a:defRPr/>
            </a:pPr>
            <a:r>
              <a:rPr lang="ru-RU" sz="2400" dirty="0" smtClean="0"/>
              <a:t>Традиционная система</a:t>
            </a:r>
            <a:br>
              <a:rPr lang="ru-RU" sz="2400" dirty="0" smtClean="0"/>
            </a:br>
            <a:r>
              <a:rPr lang="ru-RU" sz="2400" dirty="0" smtClean="0"/>
              <a:t>(Лечебно-контрольная комиссия, Комиссия изучающая летальные исходы, Пат-анатомическая конференция, Экспертная комиссия  и </a:t>
            </a:r>
            <a:r>
              <a:rPr lang="ru-RU" sz="2400" dirty="0" err="1" smtClean="0"/>
              <a:t>др</a:t>
            </a:r>
            <a:r>
              <a:rPr lang="ru-RU" sz="2400" dirty="0" smtClean="0"/>
              <a:t>)</a:t>
            </a:r>
          </a:p>
        </p:txBody>
      </p:sp>
      <p:sp>
        <p:nvSpPr>
          <p:cNvPr id="271366" name="Rectangle 6"/>
          <p:cNvSpPr>
            <a:spLocks noGrp="1" noChangeArrowheads="1"/>
          </p:cNvSpPr>
          <p:nvPr>
            <p:ph type="body" idx="1"/>
          </p:nvPr>
        </p:nvSpPr>
        <p:spPr>
          <a:xfrm>
            <a:off x="457200" y="2119313"/>
            <a:ext cx="8218488" cy="4006850"/>
          </a:xfrm>
        </p:spPr>
        <p:txBody>
          <a:bodyPr/>
          <a:lstStyle/>
          <a:p>
            <a:pPr eaLnBrk="1" hangingPunct="1">
              <a:lnSpc>
                <a:spcPct val="90000"/>
              </a:lnSpc>
              <a:buFont typeface="Wingdings" panose="05000000000000000000" pitchFamily="2" charset="2"/>
              <a:buNone/>
              <a:defRPr/>
            </a:pPr>
            <a:r>
              <a:rPr lang="ru-RU" sz="2800" dirty="0" smtClean="0"/>
              <a:t>Принципы традиционной системы:</a:t>
            </a:r>
          </a:p>
          <a:p>
            <a:pPr eaLnBrk="1" hangingPunct="1">
              <a:lnSpc>
                <a:spcPct val="90000"/>
              </a:lnSpc>
              <a:defRPr/>
            </a:pPr>
            <a:r>
              <a:rPr lang="ru-RU" sz="2800" dirty="0" smtClean="0"/>
              <a:t>…</a:t>
            </a:r>
          </a:p>
          <a:p>
            <a:pPr eaLnBrk="1" hangingPunct="1">
              <a:lnSpc>
                <a:spcPct val="90000"/>
              </a:lnSpc>
              <a:defRPr/>
            </a:pPr>
            <a:r>
              <a:rPr lang="ru-RU" sz="2800" dirty="0" smtClean="0"/>
              <a:t>…</a:t>
            </a:r>
          </a:p>
          <a:p>
            <a:pPr eaLnBrk="1" hangingPunct="1">
              <a:lnSpc>
                <a:spcPct val="90000"/>
              </a:lnSpc>
              <a:defRPr/>
            </a:pPr>
            <a:r>
              <a:rPr lang="ru-RU" sz="2800" dirty="0" smtClean="0"/>
              <a:t>…</a:t>
            </a:r>
            <a:endParaRPr lang="en-US" sz="2800" dirty="0" smtClean="0"/>
          </a:p>
          <a:p>
            <a:pPr eaLnBrk="1" hangingPunct="1">
              <a:lnSpc>
                <a:spcPct val="90000"/>
              </a:lnSpc>
              <a:defRPr/>
            </a:pPr>
            <a:endParaRPr lang="ru-RU" sz="2800" dirty="0" smtClean="0"/>
          </a:p>
        </p:txBody>
      </p:sp>
      <p:sp>
        <p:nvSpPr>
          <p:cNvPr id="6148" name="Rectangle 8"/>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6149" name="Rectangle 9"/>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pic>
        <p:nvPicPr>
          <p:cNvPr id="9" name="Рисунок 8" descr="поиск ошибок.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3789363"/>
            <a:ext cx="2422525"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Рисунок 9" descr="виноватый.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4652963"/>
            <a:ext cx="1800225" cy="165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Рисунок 10" descr="наказание врача.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62788" y="5300663"/>
            <a:ext cx="2081212"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3000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ppt_x"/>
                                          </p:val>
                                        </p:tav>
                                        <p:tav tm="100000">
                                          <p:val>
                                            <p:strVal val="#ppt_x"/>
                                          </p:val>
                                        </p:tav>
                                      </p:tavLst>
                                    </p:anim>
                                    <p:anim calcmode="lin" valueType="num">
                                      <p:cBhvr additive="base">
                                        <p:cTn id="8" dur="2000" fill="hold"/>
                                        <p:tgtEl>
                                          <p:spTgt spid="9"/>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32000"/>
                            </p:stCondLst>
                            <p:childTnLst>
                              <p:par>
                                <p:cTn id="10" presetID="2" presetClass="entr" presetSubtype="4" fill="hold" nodeType="afterEffect">
                                  <p:stCondLst>
                                    <p:cond delay="3000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3000" fill="hold"/>
                                        <p:tgtEl>
                                          <p:spTgt spid="10"/>
                                        </p:tgtEl>
                                        <p:attrNameLst>
                                          <p:attrName>ppt_x</p:attrName>
                                        </p:attrNameLst>
                                      </p:cBhvr>
                                      <p:tavLst>
                                        <p:tav tm="0">
                                          <p:val>
                                            <p:strVal val="#ppt_x"/>
                                          </p:val>
                                        </p:tav>
                                        <p:tav tm="100000">
                                          <p:val>
                                            <p:strVal val="#ppt_x"/>
                                          </p:val>
                                        </p:tav>
                                      </p:tavLst>
                                    </p:anim>
                                    <p:anim calcmode="lin" valueType="num">
                                      <p:cBhvr additive="base">
                                        <p:cTn id="13" dur="3000" fill="hold"/>
                                        <p:tgtEl>
                                          <p:spTgt spid="10"/>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65000"/>
                            </p:stCondLst>
                            <p:childTnLst>
                              <p:par>
                                <p:cTn id="15" presetID="2" presetClass="entr" presetSubtype="4" fill="hold" nodeType="afterEffect">
                                  <p:stCondLst>
                                    <p:cond delay="3000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3000" fill="hold"/>
                                        <p:tgtEl>
                                          <p:spTgt spid="11"/>
                                        </p:tgtEl>
                                        <p:attrNameLst>
                                          <p:attrName>ppt_x</p:attrName>
                                        </p:attrNameLst>
                                      </p:cBhvr>
                                      <p:tavLst>
                                        <p:tav tm="0">
                                          <p:val>
                                            <p:strVal val="#ppt_x"/>
                                          </p:val>
                                        </p:tav>
                                        <p:tav tm="100000">
                                          <p:val>
                                            <p:strVal val="#ppt_x"/>
                                          </p:val>
                                        </p:tav>
                                      </p:tavLst>
                                    </p:anim>
                                    <p:anim calcmode="lin" valueType="num">
                                      <p:cBhvr additive="base">
                                        <p:cTn id="18" dur="3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Rot="1" noChangeArrowheads="1"/>
          </p:cNvSpPr>
          <p:nvPr>
            <p:ph type="title"/>
          </p:nvPr>
        </p:nvSpPr>
        <p:spPr/>
        <p:txBody>
          <a:bodyPr/>
          <a:lstStyle/>
          <a:p>
            <a:pPr eaLnBrk="1" hangingPunct="1">
              <a:defRPr/>
            </a:pPr>
            <a:r>
              <a:rPr lang="ru-RU" smtClean="0"/>
              <a:t>Традиционная система</a:t>
            </a:r>
          </a:p>
        </p:txBody>
      </p:sp>
      <p:pic>
        <p:nvPicPr>
          <p:cNvPr id="7171" name="Picture 3" descr="IMGP11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2063" y="1714500"/>
            <a:ext cx="4071937"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1364" name="Rectangle 4"/>
          <p:cNvSpPr>
            <a:spLocks noChangeArrowheads="1"/>
          </p:cNvSpPr>
          <p:nvPr/>
        </p:nvSpPr>
        <p:spPr bwMode="auto">
          <a:xfrm>
            <a:off x="6072188" y="3571875"/>
            <a:ext cx="731837" cy="144463"/>
          </a:xfrm>
          <a:prstGeom prst="rect">
            <a:avLst/>
          </a:prstGeom>
          <a:solidFill>
            <a:schemeClr val="accent1"/>
          </a:solidFill>
          <a:ln w="9525">
            <a:solidFill>
              <a:schemeClr val="tx1"/>
            </a:solidFill>
            <a:miter lim="800000"/>
            <a:headEnd/>
            <a:tailEn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1365" name="Rectangle 5"/>
          <p:cNvSpPr>
            <a:spLocks noChangeArrowheads="1"/>
          </p:cNvSpPr>
          <p:nvPr/>
        </p:nvSpPr>
        <p:spPr bwMode="auto">
          <a:xfrm>
            <a:off x="6804025" y="4149725"/>
            <a:ext cx="703263" cy="142875"/>
          </a:xfrm>
          <a:prstGeom prst="rect">
            <a:avLst/>
          </a:prstGeom>
          <a:solidFill>
            <a:schemeClr val="accent1"/>
          </a:solidFill>
          <a:ln w="9525">
            <a:solidFill>
              <a:schemeClr val="tx1"/>
            </a:solidFill>
            <a:miter lim="800000"/>
            <a:headEnd/>
            <a:tailEn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1366" name="Rectangle 6"/>
          <p:cNvSpPr>
            <a:spLocks noGrp="1" noChangeArrowheads="1"/>
          </p:cNvSpPr>
          <p:nvPr>
            <p:ph type="body" idx="1"/>
          </p:nvPr>
        </p:nvSpPr>
        <p:spPr>
          <a:xfrm>
            <a:off x="457200" y="1600200"/>
            <a:ext cx="4614863" cy="4525963"/>
          </a:xfrm>
        </p:spPr>
        <p:txBody>
          <a:bodyPr/>
          <a:lstStyle/>
          <a:p>
            <a:pPr eaLnBrk="1" hangingPunct="1">
              <a:lnSpc>
                <a:spcPct val="90000"/>
              </a:lnSpc>
              <a:defRPr/>
            </a:pPr>
            <a:r>
              <a:rPr lang="ru-RU" sz="2800" dirty="0" smtClean="0"/>
              <a:t>Поиск ошибок </a:t>
            </a:r>
            <a:endParaRPr lang="en-US" sz="2800" dirty="0" smtClean="0"/>
          </a:p>
          <a:p>
            <a:pPr eaLnBrk="1" hangingPunct="1">
              <a:lnSpc>
                <a:spcPct val="90000"/>
              </a:lnSpc>
              <a:defRPr/>
            </a:pPr>
            <a:r>
              <a:rPr lang="ru-RU" sz="2800" dirty="0" smtClean="0"/>
              <a:t>Установление </a:t>
            </a:r>
            <a:r>
              <a:rPr lang="en-US" sz="2800" dirty="0" smtClean="0"/>
              <a:t>“</a:t>
            </a:r>
            <a:r>
              <a:rPr lang="ru-RU" sz="2800" dirty="0" smtClean="0"/>
              <a:t>виноватых</a:t>
            </a:r>
            <a:r>
              <a:rPr lang="en-US" sz="2800" dirty="0" smtClean="0"/>
              <a:t>”</a:t>
            </a:r>
            <a:r>
              <a:rPr lang="ru-RU" sz="2800" dirty="0" smtClean="0"/>
              <a:t> специалистов</a:t>
            </a:r>
            <a:endParaRPr lang="en-US" sz="2800" dirty="0" smtClean="0"/>
          </a:p>
          <a:p>
            <a:pPr eaLnBrk="1" hangingPunct="1">
              <a:lnSpc>
                <a:spcPct val="90000"/>
              </a:lnSpc>
              <a:defRPr/>
            </a:pPr>
            <a:r>
              <a:rPr lang="ru-RU" sz="2800" dirty="0" smtClean="0"/>
              <a:t>Наказание</a:t>
            </a:r>
            <a:r>
              <a:rPr lang="en-US" sz="2800" dirty="0" smtClean="0"/>
              <a:t> </a:t>
            </a:r>
          </a:p>
          <a:p>
            <a:pPr eaLnBrk="1" hangingPunct="1">
              <a:lnSpc>
                <a:spcPct val="90000"/>
              </a:lnSpc>
              <a:defRPr/>
            </a:pPr>
            <a:endParaRPr lang="en-US" sz="2800" dirty="0" smtClean="0"/>
          </a:p>
          <a:p>
            <a:pPr lvl="1" eaLnBrk="1" hangingPunct="1">
              <a:lnSpc>
                <a:spcPct val="90000"/>
              </a:lnSpc>
              <a:defRPr/>
            </a:pPr>
            <a:r>
              <a:rPr lang="en-US" sz="2400" dirty="0" smtClean="0"/>
              <a:t>	</a:t>
            </a:r>
            <a:r>
              <a:rPr lang="ru-RU" sz="2400" dirty="0" smtClean="0"/>
              <a:t>в результате</a:t>
            </a:r>
            <a:r>
              <a:rPr lang="en-US" sz="2400" dirty="0" smtClean="0"/>
              <a:t>:</a:t>
            </a:r>
          </a:p>
          <a:p>
            <a:pPr lvl="1" eaLnBrk="1" hangingPunct="1">
              <a:lnSpc>
                <a:spcPct val="90000"/>
              </a:lnSpc>
              <a:defRPr/>
            </a:pPr>
            <a:endParaRPr lang="en-US" sz="2400" dirty="0" smtClean="0"/>
          </a:p>
          <a:p>
            <a:pPr eaLnBrk="1" hangingPunct="1">
              <a:lnSpc>
                <a:spcPct val="90000"/>
              </a:lnSpc>
              <a:defRPr/>
            </a:pPr>
            <a:r>
              <a:rPr lang="ru-RU" sz="2800" dirty="0" smtClean="0"/>
              <a:t>Подозрительность и страх</a:t>
            </a:r>
            <a:endParaRPr lang="en-US" sz="2800" dirty="0" smtClean="0"/>
          </a:p>
          <a:p>
            <a:pPr eaLnBrk="1" hangingPunct="1">
              <a:lnSpc>
                <a:spcPct val="90000"/>
              </a:lnSpc>
              <a:defRPr/>
            </a:pPr>
            <a:r>
              <a:rPr lang="ru-RU" sz="2800" dirty="0" smtClean="0"/>
              <a:t>Скрытие деталей</a:t>
            </a:r>
            <a:r>
              <a:rPr lang="en-US" sz="2800" dirty="0" smtClean="0"/>
              <a:t> </a:t>
            </a:r>
          </a:p>
          <a:p>
            <a:pPr eaLnBrk="1" hangingPunct="1">
              <a:lnSpc>
                <a:spcPct val="90000"/>
              </a:lnSpc>
              <a:defRPr/>
            </a:pPr>
            <a:r>
              <a:rPr lang="ru-RU" sz="2800" dirty="0" smtClean="0"/>
              <a:t>Невозможность вынести уроки и внедрить решения</a:t>
            </a:r>
          </a:p>
        </p:txBody>
      </p:sp>
      <p:sp>
        <p:nvSpPr>
          <p:cNvPr id="7175" name="Rectangle 8"/>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7176" name="Rectangle 9"/>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Rot="1" noChangeArrowheads="1"/>
          </p:cNvSpPr>
          <p:nvPr>
            <p:ph type="title"/>
          </p:nvPr>
        </p:nvSpPr>
        <p:spPr/>
        <p:txBody>
          <a:bodyPr/>
          <a:lstStyle/>
          <a:p>
            <a:pPr eaLnBrk="1" hangingPunct="1">
              <a:defRPr/>
            </a:pPr>
            <a:r>
              <a:rPr lang="ru-RU" smtClean="0"/>
              <a:t>Традиционная система</a:t>
            </a:r>
          </a:p>
        </p:txBody>
      </p:sp>
      <p:sp>
        <p:nvSpPr>
          <p:cNvPr id="252931" name="Rectangle 3"/>
          <p:cNvSpPr>
            <a:spLocks noGrp="1" noChangeArrowheads="1"/>
          </p:cNvSpPr>
          <p:nvPr>
            <p:ph type="body" idx="1"/>
          </p:nvPr>
        </p:nvSpPr>
        <p:spPr>
          <a:xfrm>
            <a:off x="1071563" y="1571625"/>
            <a:ext cx="7362825" cy="4824413"/>
          </a:xfrm>
        </p:spPr>
        <p:txBody>
          <a:bodyPr/>
          <a:lstStyle/>
          <a:p>
            <a:pPr eaLnBrk="1" hangingPunct="1">
              <a:defRPr/>
            </a:pPr>
            <a:r>
              <a:rPr lang="ru-RU" sz="2800" dirty="0" smtClean="0"/>
              <a:t>Фокус на медицинских факторах</a:t>
            </a:r>
            <a:endParaRPr lang="en-US" sz="2800" dirty="0" smtClean="0"/>
          </a:p>
          <a:p>
            <a:pPr eaLnBrk="1" hangingPunct="1">
              <a:defRPr/>
            </a:pPr>
            <a:endParaRPr lang="en-US" sz="2800" dirty="0" smtClean="0"/>
          </a:p>
          <a:p>
            <a:pPr lvl="1" eaLnBrk="1" hangingPunct="1">
              <a:defRPr/>
            </a:pPr>
            <a:r>
              <a:rPr lang="ru-RU" sz="2400" dirty="0" smtClean="0"/>
              <a:t>Факторы, относящиеся к пациенту, доступ, организация ухода, как правило, не принимаются во внимание</a:t>
            </a:r>
          </a:p>
          <a:p>
            <a:pPr eaLnBrk="1" hangingPunct="1">
              <a:defRPr/>
            </a:pPr>
            <a:endParaRPr lang="en-US" sz="2800" dirty="0" smtClean="0"/>
          </a:p>
          <a:p>
            <a:pPr eaLnBrk="1" hangingPunct="1">
              <a:defRPr/>
            </a:pPr>
            <a:r>
              <a:rPr lang="ru-RU" sz="2800" dirty="0" smtClean="0"/>
              <a:t>Отсутствие </a:t>
            </a:r>
            <a:r>
              <a:rPr lang="ru-RU" sz="2800" dirty="0" err="1" smtClean="0"/>
              <a:t>мультидисциплинарного</a:t>
            </a:r>
            <a:r>
              <a:rPr lang="ru-RU" sz="2800" dirty="0" smtClean="0"/>
              <a:t> подхода (только врачи)</a:t>
            </a:r>
            <a:endParaRPr lang="en-US" sz="2800" dirty="0" smtClean="0"/>
          </a:p>
          <a:p>
            <a:pPr eaLnBrk="1" hangingPunct="1">
              <a:defRPr/>
            </a:pPr>
            <a:r>
              <a:rPr lang="ru-RU" sz="2800" dirty="0" smtClean="0"/>
              <a:t>Отсутствие принципов доказательной медицины</a:t>
            </a:r>
          </a:p>
        </p:txBody>
      </p:sp>
      <p:sp>
        <p:nvSpPr>
          <p:cNvPr id="8196"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8197"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xfrm>
            <a:off x="684213" y="260350"/>
            <a:ext cx="7772400" cy="1143000"/>
          </a:xfrm>
        </p:spPr>
        <p:txBody>
          <a:bodyPr/>
          <a:lstStyle/>
          <a:p>
            <a:pPr eaLnBrk="1" hangingPunct="1">
              <a:defRPr/>
            </a:pPr>
            <a:r>
              <a:rPr lang="en-GB" dirty="0" smtClean="0">
                <a:effectLst/>
              </a:rPr>
              <a:t>“</a:t>
            </a:r>
            <a:r>
              <a:rPr lang="ru-RU" dirty="0" smtClean="0">
                <a:effectLst/>
              </a:rPr>
              <a:t>Что стоит за цифрами</a:t>
            </a:r>
            <a:r>
              <a:rPr lang="en-GB" dirty="0" smtClean="0">
                <a:effectLst/>
              </a:rPr>
              <a:t>”</a:t>
            </a:r>
            <a:r>
              <a:rPr lang="kk-KZ" dirty="0" smtClean="0">
                <a:effectLst/>
              </a:rPr>
              <a:t/>
            </a:r>
            <a:br>
              <a:rPr lang="kk-KZ" dirty="0" smtClean="0">
                <a:effectLst/>
              </a:rPr>
            </a:br>
            <a:r>
              <a:rPr lang="kk-KZ" dirty="0" smtClean="0">
                <a:effectLst/>
              </a:rPr>
              <a:t>(5 подходов)</a:t>
            </a:r>
            <a:endParaRPr lang="en-GB" dirty="0" smtClean="0"/>
          </a:p>
        </p:txBody>
      </p:sp>
      <p:sp>
        <p:nvSpPr>
          <p:cNvPr id="279555" name="Rectangle 3"/>
          <p:cNvSpPr>
            <a:spLocks noGrp="1" noChangeArrowheads="1"/>
          </p:cNvSpPr>
          <p:nvPr>
            <p:ph type="body" idx="1"/>
          </p:nvPr>
        </p:nvSpPr>
        <p:spPr>
          <a:xfrm>
            <a:off x="395288" y="1412875"/>
            <a:ext cx="8424862" cy="4606925"/>
          </a:xfrm>
        </p:spPr>
        <p:txBody>
          <a:bodyPr/>
          <a:lstStyle/>
          <a:p>
            <a:pPr eaLnBrk="1" hangingPunct="1">
              <a:lnSpc>
                <a:spcPct val="90000"/>
              </a:lnSpc>
              <a:defRPr/>
            </a:pPr>
            <a:r>
              <a:rPr lang="ru-RU" dirty="0" smtClean="0">
                <a:effectLst/>
              </a:rPr>
              <a:t>Пять подходов помогают понять почему женщины умирают</a:t>
            </a:r>
            <a:r>
              <a:rPr lang="en-GB" dirty="0" smtClean="0">
                <a:effectLst/>
              </a:rPr>
              <a:t>. </a:t>
            </a:r>
            <a:r>
              <a:rPr lang="ru-RU" dirty="0" smtClean="0">
                <a:effectLst/>
              </a:rPr>
              <a:t>На основе изучения</a:t>
            </a:r>
            <a:r>
              <a:rPr lang="en-GB" dirty="0" smtClean="0">
                <a:effectLst/>
              </a:rPr>
              <a:t>:</a:t>
            </a:r>
          </a:p>
          <a:p>
            <a:pPr lvl="1" eaLnBrk="1" hangingPunct="1">
              <a:lnSpc>
                <a:spcPct val="90000"/>
              </a:lnSpc>
              <a:defRPr/>
            </a:pPr>
            <a:r>
              <a:rPr lang="ru-RU" dirty="0" smtClean="0">
                <a:effectLst/>
              </a:rPr>
              <a:t>Материнских смертей в общинах</a:t>
            </a:r>
            <a:endParaRPr lang="en-GB" dirty="0" smtClean="0">
              <a:effectLst/>
            </a:endParaRPr>
          </a:p>
          <a:p>
            <a:pPr lvl="1" eaLnBrk="1" hangingPunct="1">
              <a:lnSpc>
                <a:spcPct val="90000"/>
              </a:lnSpc>
              <a:defRPr/>
            </a:pPr>
            <a:r>
              <a:rPr lang="ru-RU" dirty="0" smtClean="0">
                <a:effectLst/>
              </a:rPr>
              <a:t>Материнских смертей в учреждениях</a:t>
            </a:r>
            <a:r>
              <a:rPr lang="en-GB" dirty="0" smtClean="0">
                <a:effectLst/>
              </a:rPr>
              <a:t> </a:t>
            </a:r>
          </a:p>
          <a:p>
            <a:pPr lvl="1" eaLnBrk="1" hangingPunct="1">
              <a:lnSpc>
                <a:spcPct val="90000"/>
              </a:lnSpc>
              <a:defRPr/>
            </a:pPr>
            <a:r>
              <a:rPr lang="ru-RU" b="1" dirty="0" smtClean="0">
                <a:solidFill>
                  <a:srgbClr val="FFFF00"/>
                </a:solidFill>
                <a:effectLst/>
              </a:rPr>
              <a:t>Конфиденциальных исследований материнских смертей</a:t>
            </a:r>
            <a:r>
              <a:rPr lang="en-GB" b="1" dirty="0" smtClean="0">
                <a:solidFill>
                  <a:srgbClr val="FFFF00"/>
                </a:solidFill>
                <a:effectLst/>
              </a:rPr>
              <a:t> </a:t>
            </a:r>
          </a:p>
          <a:p>
            <a:pPr lvl="1" eaLnBrk="1" hangingPunct="1">
              <a:lnSpc>
                <a:spcPct val="90000"/>
              </a:lnSpc>
              <a:defRPr/>
            </a:pPr>
            <a:r>
              <a:rPr lang="ru-RU" b="1" dirty="0" smtClean="0">
                <a:solidFill>
                  <a:srgbClr val="FFFF00"/>
                </a:solidFill>
                <a:effectLst/>
              </a:rPr>
              <a:t>Изучения случаев женщин, которые выжили</a:t>
            </a:r>
            <a:r>
              <a:rPr lang="en-GB" b="1" dirty="0" smtClean="0">
                <a:solidFill>
                  <a:srgbClr val="FFFF00"/>
                </a:solidFill>
                <a:effectLst/>
              </a:rPr>
              <a:t>, </a:t>
            </a:r>
            <a:r>
              <a:rPr lang="ru-RU" b="1" dirty="0" smtClean="0">
                <a:solidFill>
                  <a:srgbClr val="FFFF00"/>
                </a:solidFill>
                <a:effectLst/>
              </a:rPr>
              <a:t>исследования </a:t>
            </a:r>
            <a:r>
              <a:rPr lang="en-GB" b="1" dirty="0" smtClean="0">
                <a:solidFill>
                  <a:srgbClr val="FFFF00"/>
                </a:solidFill>
                <a:effectLst/>
              </a:rPr>
              <a:t>“</a:t>
            </a:r>
            <a:r>
              <a:rPr lang="ru-RU" b="1" dirty="0" smtClean="0">
                <a:solidFill>
                  <a:srgbClr val="FFFF00"/>
                </a:solidFill>
                <a:effectLst/>
              </a:rPr>
              <a:t>критических случаев</a:t>
            </a:r>
            <a:r>
              <a:rPr lang="en-GB" b="1" dirty="0" smtClean="0">
                <a:solidFill>
                  <a:srgbClr val="FFFF00"/>
                </a:solidFill>
                <a:effectLst/>
              </a:rPr>
              <a:t>” </a:t>
            </a:r>
          </a:p>
          <a:p>
            <a:pPr lvl="1" eaLnBrk="1" hangingPunct="1">
              <a:lnSpc>
                <a:spcPct val="90000"/>
              </a:lnSpc>
              <a:defRPr/>
            </a:pPr>
            <a:r>
              <a:rPr lang="ru-RU" dirty="0" smtClean="0">
                <a:effectLst/>
              </a:rPr>
              <a:t>Клинический аудит, основанный на доказательствах  (опрос, сестринский метод и т.д.) </a:t>
            </a:r>
            <a:endParaRPr lang="en-GB" dirty="0" smtClean="0"/>
          </a:p>
          <a:p>
            <a:pPr lvl="1" eaLnBrk="1" hangingPunct="1">
              <a:lnSpc>
                <a:spcPct val="90000"/>
              </a:lnSpc>
              <a:buFont typeface="Wingdings" panose="05000000000000000000" pitchFamily="2" charset="2"/>
              <a:buNone/>
              <a:defRPr/>
            </a:pPr>
            <a:endParaRPr lang="en-GB" dirty="0" smtClean="0"/>
          </a:p>
        </p:txBody>
      </p:sp>
      <p:sp>
        <p:nvSpPr>
          <p:cNvPr id="9220"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9221"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0350"/>
            <a:ext cx="9144000" cy="6100083"/>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900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1006475" y="260350"/>
            <a:ext cx="8137525" cy="1143000"/>
          </a:xfrm>
        </p:spPr>
        <p:txBody>
          <a:bodyPr/>
          <a:lstStyle/>
          <a:p>
            <a:pPr eaLnBrk="1" hangingPunct="1">
              <a:defRPr/>
            </a:pPr>
            <a:r>
              <a:rPr lang="ru-RU" sz="4000" dirty="0" smtClean="0">
                <a:effectLst/>
              </a:rPr>
              <a:t>Цикл аудита критических случаев</a:t>
            </a:r>
            <a:endParaRPr lang="en-GB" sz="4000" dirty="0" smtClean="0"/>
          </a:p>
        </p:txBody>
      </p:sp>
      <p:sp>
        <p:nvSpPr>
          <p:cNvPr id="10243" name="Oval 3"/>
          <p:cNvSpPr>
            <a:spLocks noChangeArrowheads="1"/>
          </p:cNvSpPr>
          <p:nvPr/>
        </p:nvSpPr>
        <p:spPr bwMode="auto">
          <a:xfrm>
            <a:off x="3132138" y="1557338"/>
            <a:ext cx="2808287" cy="1046162"/>
          </a:xfrm>
          <a:prstGeom prst="ellipse">
            <a:avLst/>
          </a:prstGeom>
          <a:solidFill>
            <a:srgbClr val="FFCC00"/>
          </a:solidFill>
          <a:ln w="9525">
            <a:solidFill>
              <a:schemeClr val="tx1"/>
            </a:solidFill>
            <a:round/>
            <a:headEnd/>
            <a:tailEnd/>
          </a:ln>
        </p:spPr>
        <p:txBody>
          <a:bodyPr wrap="none" anchor="ct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sz="3600" u="none">
              <a:latin typeface="Arial" panose="020B0604020202020204" pitchFamily="34" charset="0"/>
            </a:endParaRPr>
          </a:p>
        </p:txBody>
      </p:sp>
      <p:sp>
        <p:nvSpPr>
          <p:cNvPr id="10244" name="Rectangle 4"/>
          <p:cNvSpPr>
            <a:spLocks noChangeArrowheads="1"/>
          </p:cNvSpPr>
          <p:nvPr/>
        </p:nvSpPr>
        <p:spPr bwMode="auto">
          <a:xfrm>
            <a:off x="3779838" y="1916113"/>
            <a:ext cx="1600200" cy="30480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r>
              <a:rPr lang="ru-RU" altLang="ru-RU" sz="1800" b="1" u="none">
                <a:solidFill>
                  <a:schemeClr val="bg2"/>
                </a:solidFill>
                <a:latin typeface="Arial" panose="020B0604020202020204" pitchFamily="34" charset="0"/>
              </a:rPr>
              <a:t>Идентификация случаев</a:t>
            </a:r>
            <a:endParaRPr lang="en-GB" altLang="ru-RU" sz="3600" b="1" u="none">
              <a:solidFill>
                <a:schemeClr val="bg2"/>
              </a:solidFill>
              <a:latin typeface="Arial" panose="020B0604020202020204" pitchFamily="34" charset="0"/>
            </a:endParaRPr>
          </a:p>
        </p:txBody>
      </p:sp>
      <p:sp>
        <p:nvSpPr>
          <p:cNvPr id="275461" name="Oval 5"/>
          <p:cNvSpPr>
            <a:spLocks noChangeArrowheads="1"/>
          </p:cNvSpPr>
          <p:nvPr/>
        </p:nvSpPr>
        <p:spPr bwMode="auto">
          <a:xfrm>
            <a:off x="755650" y="4114800"/>
            <a:ext cx="3206750" cy="990600"/>
          </a:xfrm>
          <a:prstGeom prst="ellipse">
            <a:avLst/>
          </a:prstGeom>
          <a:solidFill>
            <a:srgbClr val="FFCC00"/>
          </a:solidFill>
          <a:ln w="9525">
            <a:solidFill>
              <a:schemeClr val="tx1"/>
            </a:solidFill>
            <a:round/>
            <a:headEnd/>
            <a:tailEn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62" name="Oval 6"/>
          <p:cNvSpPr>
            <a:spLocks noChangeArrowheads="1"/>
          </p:cNvSpPr>
          <p:nvPr/>
        </p:nvSpPr>
        <p:spPr bwMode="auto">
          <a:xfrm>
            <a:off x="5076825" y="4365625"/>
            <a:ext cx="2952750" cy="1031875"/>
          </a:xfrm>
          <a:prstGeom prst="ellipse">
            <a:avLst/>
          </a:prstGeom>
          <a:solidFill>
            <a:srgbClr val="FFCC00"/>
          </a:solidFill>
          <a:ln w="9525">
            <a:solidFill>
              <a:schemeClr val="tx1"/>
            </a:solidFill>
            <a:round/>
            <a:headEnd/>
            <a:tailEn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63" name="Oval 7"/>
          <p:cNvSpPr>
            <a:spLocks noChangeArrowheads="1"/>
          </p:cNvSpPr>
          <p:nvPr/>
        </p:nvSpPr>
        <p:spPr bwMode="auto">
          <a:xfrm>
            <a:off x="6084888" y="2492375"/>
            <a:ext cx="2800350" cy="1079500"/>
          </a:xfrm>
          <a:prstGeom prst="ellipse">
            <a:avLst/>
          </a:prstGeom>
          <a:solidFill>
            <a:srgbClr val="FFCC00"/>
          </a:solidFill>
          <a:ln w="9525">
            <a:solidFill>
              <a:schemeClr val="tx1"/>
            </a:solidFill>
            <a:round/>
            <a:headEnd/>
            <a:tailEn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64" name="Oval 8"/>
          <p:cNvSpPr>
            <a:spLocks noChangeArrowheads="1"/>
          </p:cNvSpPr>
          <p:nvPr/>
        </p:nvSpPr>
        <p:spPr bwMode="auto">
          <a:xfrm>
            <a:off x="0" y="2514600"/>
            <a:ext cx="4140200" cy="1201738"/>
          </a:xfrm>
          <a:prstGeom prst="ellipse">
            <a:avLst/>
          </a:prstGeom>
          <a:solidFill>
            <a:srgbClr val="FFCC00"/>
          </a:solidFill>
          <a:ln w="9525">
            <a:solidFill>
              <a:schemeClr val="tx1"/>
            </a:solidFill>
            <a:round/>
            <a:headEnd/>
            <a:tailEn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10249" name="Rectangle 9"/>
          <p:cNvSpPr>
            <a:spLocks noChangeArrowheads="1"/>
          </p:cNvSpPr>
          <p:nvPr/>
        </p:nvSpPr>
        <p:spPr bwMode="auto">
          <a:xfrm>
            <a:off x="1476375" y="4437063"/>
            <a:ext cx="1600200" cy="30480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r>
              <a:rPr lang="ru-RU" altLang="ru-RU" sz="1600" b="1" u="none">
                <a:solidFill>
                  <a:schemeClr val="bg2"/>
                </a:solidFill>
                <a:latin typeface="Arial" panose="020B0604020202020204" pitchFamily="34" charset="0"/>
              </a:rPr>
              <a:t>Рекомендации по мерам</a:t>
            </a:r>
            <a:endParaRPr lang="en-GB" altLang="ru-RU" sz="3600" u="none">
              <a:solidFill>
                <a:schemeClr val="bg2"/>
              </a:solidFill>
              <a:latin typeface="Arial" panose="020B0604020202020204" pitchFamily="34" charset="0"/>
            </a:endParaRPr>
          </a:p>
        </p:txBody>
      </p:sp>
      <p:sp>
        <p:nvSpPr>
          <p:cNvPr id="10250" name="Rectangle 10"/>
          <p:cNvSpPr>
            <a:spLocks noChangeArrowheads="1"/>
          </p:cNvSpPr>
          <p:nvPr/>
        </p:nvSpPr>
        <p:spPr bwMode="auto">
          <a:xfrm>
            <a:off x="6732588" y="2781300"/>
            <a:ext cx="1600200" cy="30480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r>
              <a:rPr lang="ru-RU" altLang="ru-RU" sz="1800" b="1" u="none">
                <a:solidFill>
                  <a:schemeClr val="bg2"/>
                </a:solidFill>
                <a:latin typeface="Arial" panose="020B0604020202020204" pitchFamily="34" charset="0"/>
              </a:rPr>
              <a:t>Сбор информации</a:t>
            </a:r>
            <a:endParaRPr lang="en-GB" altLang="ru-RU" sz="3600" b="1" u="none">
              <a:solidFill>
                <a:schemeClr val="bg2"/>
              </a:solidFill>
              <a:latin typeface="Arial" panose="020B0604020202020204" pitchFamily="34" charset="0"/>
            </a:endParaRPr>
          </a:p>
        </p:txBody>
      </p:sp>
      <p:sp>
        <p:nvSpPr>
          <p:cNvPr id="10251" name="Rectangle 11"/>
          <p:cNvSpPr>
            <a:spLocks noChangeArrowheads="1"/>
          </p:cNvSpPr>
          <p:nvPr/>
        </p:nvSpPr>
        <p:spPr bwMode="auto">
          <a:xfrm>
            <a:off x="5651500" y="4724400"/>
            <a:ext cx="1600200" cy="30480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r>
              <a:rPr lang="ru-RU" altLang="ru-RU" sz="1600" b="1" u="none">
                <a:solidFill>
                  <a:schemeClr val="bg2"/>
                </a:solidFill>
                <a:latin typeface="Arial" panose="020B0604020202020204" pitchFamily="34" charset="0"/>
              </a:rPr>
              <a:t>Анализ этой информации</a:t>
            </a:r>
            <a:endParaRPr lang="en-GB" altLang="ru-RU" sz="1600" b="1" u="none">
              <a:solidFill>
                <a:schemeClr val="bg2"/>
              </a:solidFill>
              <a:latin typeface="Arial" panose="020B0604020202020204" pitchFamily="34" charset="0"/>
            </a:endParaRPr>
          </a:p>
        </p:txBody>
      </p:sp>
      <p:sp>
        <p:nvSpPr>
          <p:cNvPr id="10252" name="Rectangle 12"/>
          <p:cNvSpPr>
            <a:spLocks noChangeArrowheads="1"/>
          </p:cNvSpPr>
          <p:nvPr/>
        </p:nvSpPr>
        <p:spPr bwMode="auto">
          <a:xfrm>
            <a:off x="1371600" y="2895600"/>
            <a:ext cx="1600200" cy="30480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r>
              <a:rPr lang="ru-RU" altLang="ru-RU" sz="1800" b="1" u="none">
                <a:solidFill>
                  <a:schemeClr val="bg2"/>
                </a:solidFill>
                <a:latin typeface="Arial" panose="020B0604020202020204" pitchFamily="34" charset="0"/>
              </a:rPr>
              <a:t>Внедрение</a:t>
            </a:r>
            <a:endParaRPr lang="en-GB" altLang="ru-RU" sz="1800" b="1" u="none">
              <a:solidFill>
                <a:schemeClr val="bg2"/>
              </a:solidFill>
              <a:latin typeface="Arial" panose="020B0604020202020204" pitchFamily="34" charset="0"/>
            </a:endParaRPr>
          </a:p>
          <a:p>
            <a:r>
              <a:rPr lang="ru-RU" altLang="ru-RU" sz="1800" b="1" u="none">
                <a:solidFill>
                  <a:schemeClr val="bg2"/>
                </a:solidFill>
                <a:latin typeface="Arial" panose="020B0604020202020204" pitchFamily="34" charset="0"/>
              </a:rPr>
              <a:t>Оценка и совершенствование</a:t>
            </a:r>
            <a:endParaRPr lang="en-GB" altLang="ru-RU" sz="3600" b="1" u="none">
              <a:solidFill>
                <a:schemeClr val="bg2"/>
              </a:solidFill>
              <a:latin typeface="Arial" panose="020B0604020202020204" pitchFamily="34" charset="0"/>
            </a:endParaRPr>
          </a:p>
        </p:txBody>
      </p:sp>
      <p:sp>
        <p:nvSpPr>
          <p:cNvPr id="275469" name="Line 13"/>
          <p:cNvSpPr>
            <a:spLocks noChangeShapeType="1"/>
          </p:cNvSpPr>
          <p:nvPr/>
        </p:nvSpPr>
        <p:spPr bwMode="auto">
          <a:xfrm>
            <a:off x="5867400" y="2349500"/>
            <a:ext cx="609600" cy="304800"/>
          </a:xfrm>
          <a:prstGeom prst="line">
            <a:avLst/>
          </a:prstGeom>
          <a:noFill/>
          <a:ln w="38100">
            <a:solidFill>
              <a:srgbClr val="FF0000"/>
            </a:solidFill>
            <a:round/>
            <a:headEnd/>
            <a:tailEnd type="triangle" w="med" len="me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70" name="Line 14"/>
          <p:cNvSpPr>
            <a:spLocks noChangeShapeType="1"/>
          </p:cNvSpPr>
          <p:nvPr/>
        </p:nvSpPr>
        <p:spPr bwMode="auto">
          <a:xfrm flipH="1">
            <a:off x="6324600" y="3429000"/>
            <a:ext cx="457200" cy="762000"/>
          </a:xfrm>
          <a:prstGeom prst="line">
            <a:avLst/>
          </a:prstGeom>
          <a:noFill/>
          <a:ln w="38100">
            <a:noFill/>
            <a:round/>
            <a:headEnd/>
            <a:tailEnd type="triangle" w="med" len="me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71" name="Line 15"/>
          <p:cNvSpPr>
            <a:spLocks noChangeShapeType="1"/>
          </p:cNvSpPr>
          <p:nvPr/>
        </p:nvSpPr>
        <p:spPr bwMode="auto">
          <a:xfrm flipH="1">
            <a:off x="3995738" y="4724400"/>
            <a:ext cx="1143000" cy="0"/>
          </a:xfrm>
          <a:prstGeom prst="line">
            <a:avLst/>
          </a:prstGeom>
          <a:noFill/>
          <a:ln w="38100">
            <a:solidFill>
              <a:srgbClr val="FF0000"/>
            </a:solidFill>
            <a:round/>
            <a:headEnd/>
            <a:tailEnd type="triangle" w="med" len="me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72" name="Line 16"/>
          <p:cNvSpPr>
            <a:spLocks noChangeShapeType="1"/>
          </p:cNvSpPr>
          <p:nvPr/>
        </p:nvSpPr>
        <p:spPr bwMode="auto">
          <a:xfrm flipH="1">
            <a:off x="6588125" y="3573463"/>
            <a:ext cx="533400" cy="762000"/>
          </a:xfrm>
          <a:prstGeom prst="line">
            <a:avLst/>
          </a:prstGeom>
          <a:noFill/>
          <a:ln w="38100">
            <a:solidFill>
              <a:srgbClr val="FF0000"/>
            </a:solidFill>
            <a:round/>
            <a:headEnd/>
            <a:tailEnd type="triangle" w="med" len="me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73" name="Line 17"/>
          <p:cNvSpPr>
            <a:spLocks noChangeShapeType="1"/>
          </p:cNvSpPr>
          <p:nvPr/>
        </p:nvSpPr>
        <p:spPr bwMode="auto">
          <a:xfrm flipV="1">
            <a:off x="2339975" y="2276475"/>
            <a:ext cx="914400" cy="228600"/>
          </a:xfrm>
          <a:prstGeom prst="line">
            <a:avLst/>
          </a:prstGeom>
          <a:noFill/>
          <a:ln w="38100">
            <a:solidFill>
              <a:srgbClr val="FF0000"/>
            </a:solidFill>
            <a:round/>
            <a:headEnd/>
            <a:tailEnd type="triangle" w="med" len="me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275474" name="Line 18"/>
          <p:cNvSpPr>
            <a:spLocks noChangeShapeType="1"/>
          </p:cNvSpPr>
          <p:nvPr/>
        </p:nvSpPr>
        <p:spPr bwMode="auto">
          <a:xfrm flipH="1" flipV="1">
            <a:off x="2700338" y="3573463"/>
            <a:ext cx="533400" cy="609600"/>
          </a:xfrm>
          <a:prstGeom prst="line">
            <a:avLst/>
          </a:prstGeom>
          <a:noFill/>
          <a:ln w="38100">
            <a:solidFill>
              <a:srgbClr val="FF0000"/>
            </a:solidFill>
            <a:round/>
            <a:headEnd/>
            <a:tailEnd type="triangle" w="med" len="med"/>
          </a:ln>
          <a:effectLst/>
        </p:spPr>
        <p:txBody>
          <a:bodyPr wrap="none" anchor="ctr"/>
          <a:lstStyle/>
          <a:p>
            <a:pPr>
              <a:defRPr/>
            </a:pPr>
            <a:endParaRPr lang="ru-RU">
              <a:effectLst>
                <a:outerShdw blurRad="38100" dist="38100" dir="2700000" algn="tl">
                  <a:srgbClr val="000000">
                    <a:alpha val="43137"/>
                  </a:srgbClr>
                </a:outerShdw>
              </a:effectLst>
            </a:endParaRPr>
          </a:p>
        </p:txBody>
      </p:sp>
      <p:sp>
        <p:nvSpPr>
          <p:cNvPr id="10259" name="Rectangle 2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0260" name="Rectangle 21"/>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Rot="1" noChangeArrowheads="1"/>
          </p:cNvSpPr>
          <p:nvPr>
            <p:ph type="title"/>
          </p:nvPr>
        </p:nvSpPr>
        <p:spPr>
          <a:xfrm>
            <a:off x="179388" y="274638"/>
            <a:ext cx="8713787" cy="1143000"/>
          </a:xfrm>
        </p:spPr>
        <p:txBody>
          <a:bodyPr/>
          <a:lstStyle/>
          <a:p>
            <a:pPr eaLnBrk="1" hangingPunct="1">
              <a:defRPr/>
            </a:pPr>
            <a:r>
              <a:rPr lang="en-GB" sz="4000" dirty="0" smtClean="0"/>
              <a:t>“</a:t>
            </a:r>
            <a:r>
              <a:rPr lang="ru-RU" sz="4000" dirty="0" smtClean="0">
                <a:effectLst/>
              </a:rPr>
              <a:t>Что кроется за цифрами</a:t>
            </a:r>
            <a:r>
              <a:rPr lang="en-GB" sz="4000" dirty="0" smtClean="0"/>
              <a:t>”</a:t>
            </a:r>
            <a:r>
              <a:rPr lang="en-US" sz="4000" dirty="0" smtClean="0"/>
              <a:t> </a:t>
            </a:r>
            <a:r>
              <a:rPr lang="ru-RU" sz="4000" dirty="0" smtClean="0"/>
              <a:t>по сравнению с традиционной системой </a:t>
            </a:r>
          </a:p>
        </p:txBody>
      </p:sp>
      <p:sp>
        <p:nvSpPr>
          <p:cNvPr id="276483" name="Rectangle 3"/>
          <p:cNvSpPr>
            <a:spLocks noGrp="1" noChangeArrowheads="1"/>
          </p:cNvSpPr>
          <p:nvPr>
            <p:ph type="body" idx="1"/>
          </p:nvPr>
        </p:nvSpPr>
        <p:spPr>
          <a:xfrm>
            <a:off x="457200" y="1752600"/>
            <a:ext cx="8229600" cy="4648200"/>
          </a:xfrm>
        </p:spPr>
        <p:txBody>
          <a:bodyPr/>
          <a:lstStyle/>
          <a:p>
            <a:pPr eaLnBrk="1" hangingPunct="1">
              <a:lnSpc>
                <a:spcPct val="90000"/>
              </a:lnSpc>
              <a:defRPr/>
            </a:pPr>
            <a:r>
              <a:rPr lang="ru-RU" sz="2800" b="1" dirty="0" smtClean="0"/>
              <a:t>Конфиденциальность или анонимность </a:t>
            </a:r>
            <a:endParaRPr lang="en-US" sz="2800" b="1" dirty="0" smtClean="0"/>
          </a:p>
          <a:p>
            <a:pPr eaLnBrk="1" hangingPunct="1">
              <a:lnSpc>
                <a:spcPct val="90000"/>
              </a:lnSpc>
              <a:defRPr/>
            </a:pPr>
            <a:r>
              <a:rPr lang="ru-RU" sz="2800" b="1" dirty="0" smtClean="0"/>
              <a:t>Отсутствие порицания</a:t>
            </a:r>
            <a:r>
              <a:rPr lang="en-GB" sz="2800" b="1" dirty="0" smtClean="0"/>
              <a:t>: </a:t>
            </a:r>
            <a:r>
              <a:rPr lang="ru-RU" sz="2800" b="1" dirty="0" smtClean="0"/>
              <a:t>не используется при судебных разбирательствах или для наказания</a:t>
            </a:r>
          </a:p>
          <a:p>
            <a:pPr eaLnBrk="1" hangingPunct="1">
              <a:lnSpc>
                <a:spcPct val="90000"/>
              </a:lnSpc>
              <a:defRPr/>
            </a:pPr>
            <a:r>
              <a:rPr lang="ru-RU" sz="2800" b="1" dirty="0" smtClean="0"/>
              <a:t>Основана на доказательной медицине</a:t>
            </a:r>
            <a:r>
              <a:rPr lang="en-US" sz="2800" b="1" dirty="0" smtClean="0"/>
              <a:t>: </a:t>
            </a:r>
            <a:r>
              <a:rPr lang="ru-RU" sz="2800" b="1" dirty="0" smtClean="0"/>
              <a:t>ведение сравнивается с принятыми протоколами </a:t>
            </a:r>
            <a:r>
              <a:rPr lang="en-US" sz="2800" b="1" dirty="0" smtClean="0"/>
              <a:t>/</a:t>
            </a:r>
            <a:r>
              <a:rPr lang="ru-RU" sz="2800" b="1" dirty="0" smtClean="0"/>
              <a:t> стандартами </a:t>
            </a:r>
            <a:r>
              <a:rPr lang="ro-RO" sz="2800" b="1" dirty="0" smtClean="0"/>
              <a:t> </a:t>
            </a:r>
          </a:p>
          <a:p>
            <a:pPr eaLnBrk="1" hangingPunct="1">
              <a:lnSpc>
                <a:spcPct val="90000"/>
              </a:lnSpc>
              <a:defRPr/>
            </a:pPr>
            <a:r>
              <a:rPr lang="ru-RU" sz="2800" b="1" dirty="0" smtClean="0"/>
              <a:t>Основано на участии</a:t>
            </a:r>
            <a:r>
              <a:rPr lang="en-US" sz="2800" b="1" dirty="0" smtClean="0"/>
              <a:t>,</a:t>
            </a:r>
            <a:r>
              <a:rPr lang="ru-RU" sz="2800" b="1" dirty="0" smtClean="0"/>
              <a:t> стараясь</a:t>
            </a:r>
            <a:r>
              <a:rPr lang="en-US" sz="2800" b="1" dirty="0" smtClean="0"/>
              <a:t> </a:t>
            </a:r>
            <a:r>
              <a:rPr lang="ru-RU" sz="2800" b="1" dirty="0" smtClean="0"/>
              <a:t>вовлечь лиц способных инициировать и внедрять изменения</a:t>
            </a:r>
            <a:endParaRPr lang="ro-RO" sz="2800" b="1" dirty="0" smtClean="0"/>
          </a:p>
          <a:p>
            <a:pPr eaLnBrk="1" hangingPunct="1">
              <a:lnSpc>
                <a:spcPct val="90000"/>
              </a:lnSpc>
              <a:defRPr/>
            </a:pPr>
            <a:r>
              <a:rPr lang="ru-RU" sz="2800" b="1" dirty="0" smtClean="0"/>
              <a:t>Предлагаются решения проблем</a:t>
            </a:r>
            <a:r>
              <a:rPr lang="en-US" sz="2800" b="1" dirty="0" smtClean="0"/>
              <a:t>, </a:t>
            </a:r>
            <a:r>
              <a:rPr lang="ru-RU" sz="2800" b="1" dirty="0" smtClean="0"/>
              <a:t>а не ищет </a:t>
            </a:r>
            <a:endParaRPr lang="ru-RU" sz="2800" dirty="0" smtClean="0"/>
          </a:p>
          <a:p>
            <a:pPr eaLnBrk="1" hangingPunct="1">
              <a:lnSpc>
                <a:spcPct val="90000"/>
              </a:lnSpc>
              <a:defRPr/>
            </a:pPr>
            <a:r>
              <a:rPr lang="ru-RU" sz="2800" b="1" dirty="0" smtClean="0"/>
              <a:t>виновных лиц</a:t>
            </a:r>
          </a:p>
        </p:txBody>
      </p:sp>
      <p:sp>
        <p:nvSpPr>
          <p:cNvPr id="11268"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pPr eaLnBrk="1" hangingPunct="1"/>
            <a:endParaRPr lang="ru-RU" altLang="ru-RU"/>
          </a:p>
        </p:txBody>
      </p:sp>
      <p:sp>
        <p:nvSpPr>
          <p:cNvPr id="11269" name="Rectangle 6"/>
          <p:cNvSpPr>
            <a:spLocks noChangeArrowheads="1"/>
          </p:cNvSpPr>
          <p:nvPr/>
        </p:nvSpPr>
        <p:spPr bwMode="auto">
          <a:xfrm>
            <a:off x="0" y="1095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u="sng">
                <a:solidFill>
                  <a:schemeClr val="tx1"/>
                </a:solidFill>
                <a:latin typeface="Garamond" panose="02020404030301010803" pitchFamily="18" charset="0"/>
              </a:defRPr>
            </a:lvl1pPr>
            <a:lvl2pPr marL="742950" indent="-285750" eaLnBrk="0" hangingPunct="0">
              <a:defRPr sz="3200" u="sng">
                <a:solidFill>
                  <a:schemeClr val="tx1"/>
                </a:solidFill>
                <a:latin typeface="Garamond" panose="02020404030301010803" pitchFamily="18" charset="0"/>
              </a:defRPr>
            </a:lvl2pPr>
            <a:lvl3pPr marL="1143000" indent="-228600" eaLnBrk="0" hangingPunct="0">
              <a:defRPr sz="3200" u="sng">
                <a:solidFill>
                  <a:schemeClr val="tx1"/>
                </a:solidFill>
                <a:latin typeface="Garamond" panose="02020404030301010803" pitchFamily="18" charset="0"/>
              </a:defRPr>
            </a:lvl3pPr>
            <a:lvl4pPr marL="1600200" indent="-228600" eaLnBrk="0" hangingPunct="0">
              <a:defRPr sz="3200" u="sng">
                <a:solidFill>
                  <a:schemeClr val="tx1"/>
                </a:solidFill>
                <a:latin typeface="Garamond" panose="02020404030301010803" pitchFamily="18" charset="0"/>
              </a:defRPr>
            </a:lvl4pPr>
            <a:lvl5pPr marL="2057400" indent="-228600" eaLnBrk="0" hangingPunct="0">
              <a:defRPr sz="3200" u="sng">
                <a:solidFill>
                  <a:schemeClr val="tx1"/>
                </a:solidFill>
                <a:latin typeface="Garamond" panose="02020404030301010803" pitchFamily="18" charset="0"/>
              </a:defRPr>
            </a:lvl5pPr>
            <a:lvl6pPr marL="2514600" indent="-228600" algn="ctr" eaLnBrk="0" fontAlgn="base" hangingPunct="0">
              <a:spcBef>
                <a:spcPct val="0"/>
              </a:spcBef>
              <a:spcAft>
                <a:spcPct val="0"/>
              </a:spcAft>
              <a:defRPr sz="3200" u="sng">
                <a:solidFill>
                  <a:schemeClr val="tx1"/>
                </a:solidFill>
                <a:latin typeface="Garamond" panose="02020404030301010803" pitchFamily="18" charset="0"/>
              </a:defRPr>
            </a:lvl6pPr>
            <a:lvl7pPr marL="2971800" indent="-228600" algn="ctr" eaLnBrk="0" fontAlgn="base" hangingPunct="0">
              <a:spcBef>
                <a:spcPct val="0"/>
              </a:spcBef>
              <a:spcAft>
                <a:spcPct val="0"/>
              </a:spcAft>
              <a:defRPr sz="3200" u="sng">
                <a:solidFill>
                  <a:schemeClr val="tx1"/>
                </a:solidFill>
                <a:latin typeface="Garamond" panose="02020404030301010803" pitchFamily="18" charset="0"/>
              </a:defRPr>
            </a:lvl7pPr>
            <a:lvl8pPr marL="3429000" indent="-228600" algn="ctr" eaLnBrk="0" fontAlgn="base" hangingPunct="0">
              <a:spcBef>
                <a:spcPct val="0"/>
              </a:spcBef>
              <a:spcAft>
                <a:spcPct val="0"/>
              </a:spcAft>
              <a:defRPr sz="3200" u="sng">
                <a:solidFill>
                  <a:schemeClr val="tx1"/>
                </a:solidFill>
                <a:latin typeface="Garamond" panose="02020404030301010803" pitchFamily="18" charset="0"/>
              </a:defRPr>
            </a:lvl8pPr>
            <a:lvl9pPr marL="3886200" indent="-228600" algn="ctr" eaLnBrk="0" fontAlgn="base" hangingPunct="0">
              <a:spcBef>
                <a:spcPct val="0"/>
              </a:spcBef>
              <a:spcAft>
                <a:spcPct val="0"/>
              </a:spcAft>
              <a:defRPr sz="3200" u="sng">
                <a:solidFill>
                  <a:schemeClr val="tx1"/>
                </a:solidFill>
                <a:latin typeface="Garamond" panose="02020404030301010803" pitchFamily="18" charset="0"/>
              </a:defRPr>
            </a:lvl9pPr>
          </a:lstStyle>
          <a:p>
            <a:endParaRPr lang="ru-RU" alt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200" b="0" i="0" u="sng" strike="noStrike" cap="none" normalizeH="0" baseline="0" smtClean="0">
            <a:ln>
              <a:noFill/>
            </a:ln>
            <a:solidFill>
              <a:schemeClr val="tx1"/>
            </a:solidFill>
            <a:effectLst>
              <a:outerShdw blurRad="38100" dist="38100" dir="2700000" algn="tl">
                <a:srgbClr val="000000">
                  <a:alpha val="43137"/>
                </a:srgbClr>
              </a:outerShdw>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200" b="0" i="0" u="sng" strike="noStrike" cap="none" normalizeH="0" baseline="0" smtClean="0">
            <a:ln>
              <a:noFill/>
            </a:ln>
            <a:solidFill>
              <a:schemeClr val="tx1"/>
            </a:solidFill>
            <a:effectLst>
              <a:outerShdw blurRad="38100" dist="38100" dir="2700000" algn="tl">
                <a:srgbClr val="000000">
                  <a:alpha val="43137"/>
                </a:srgbClr>
              </a:outerShdw>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3811</TotalTime>
  <Words>1548</Words>
  <Application>Microsoft Office PowerPoint</Application>
  <PresentationFormat>On-screen Show (4:3)</PresentationFormat>
  <Paragraphs>218</Paragraphs>
  <Slides>26</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Garamond</vt:lpstr>
      <vt:lpstr>Wingdings</vt:lpstr>
      <vt:lpstr>Stream</vt:lpstr>
      <vt:lpstr>Основные принципы исследования критических случаев</vt:lpstr>
      <vt:lpstr>“Что стоит за цифрами” основополагающие принципы</vt:lpstr>
      <vt:lpstr>“Что стоит за цифрами”  исследование тяжелых случаев материнской заболеваемости Основные положения</vt:lpstr>
      <vt:lpstr>Традиционная система (Лечебно-контрольная комиссия, Комиссия изучающая летальные исходы, Пат-анатомическая конференция, Экспертная комиссия  и др)</vt:lpstr>
      <vt:lpstr>Традиционная система</vt:lpstr>
      <vt:lpstr>Традиционная система</vt:lpstr>
      <vt:lpstr>“Что стоит за цифрами” (5 подходов)</vt:lpstr>
      <vt:lpstr>Цикл аудита критических случаев</vt:lpstr>
      <vt:lpstr>“Что кроется за цифрами” по сравнению с традиционной системой </vt:lpstr>
      <vt:lpstr>Оценка виновности медработника </vt:lpstr>
      <vt:lpstr>Ответственность системы за индивидуальные упущения</vt:lpstr>
      <vt:lpstr>Определение критических случаев</vt:lpstr>
      <vt:lpstr>Концепция критических случав</vt:lpstr>
      <vt:lpstr>Зачем анализировать критические случаи?  Преимущества: </vt:lpstr>
      <vt:lpstr>Аудит критических случаев на базе учреждения</vt:lpstr>
      <vt:lpstr>Аудит критических случаев на базе учреждения</vt:lpstr>
      <vt:lpstr>Аудит критических случаев на базе учреждения: дополнительные преимущества</vt:lpstr>
      <vt:lpstr>Необходимые условия для рассмотрения критических случаев </vt:lpstr>
      <vt:lpstr> Установка критериев для критических случаев </vt:lpstr>
      <vt:lpstr>Критерии тяжести состояния</vt:lpstr>
      <vt:lpstr>Стандарты: оценка качества медицинской помощи при разрыве матки</vt:lpstr>
      <vt:lpstr>Система рассмотрения критических случаев (от порога до порога)</vt:lpstr>
      <vt:lpstr>Система рассмотрения критических случаев (Почему, но почему)</vt:lpstr>
      <vt:lpstr>Шаги в процессе аудита</vt:lpstr>
      <vt:lpstr>Рассмотрение критических случаев на заседании </vt:lpstr>
      <vt:lpstr>Основные принципы исследования критических случаев</vt:lpstr>
    </vt:vector>
  </TitlesOfParts>
  <Company>lshtm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of care and Near-miss audits</dc:title>
  <dc:creator>iidevfil;kana6@msn.com</dc:creator>
  <cp:lastModifiedBy>Kanat Sukhanberdiyev</cp:lastModifiedBy>
  <cp:revision>233</cp:revision>
  <dcterms:created xsi:type="dcterms:W3CDTF">2004-05-05T13:32:06Z</dcterms:created>
  <dcterms:modified xsi:type="dcterms:W3CDTF">2018-08-15T03:06:48Z</dcterms:modified>
</cp:coreProperties>
</file>